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16" r:id="rId6"/>
  </p:sldMasterIdLst>
  <p:notesMasterIdLst>
    <p:notesMasterId r:id="rId38"/>
  </p:notesMasterIdLst>
  <p:handoutMasterIdLst>
    <p:handoutMasterId r:id="rId39"/>
  </p:handoutMasterIdLst>
  <p:sldIdLst>
    <p:sldId id="1729" r:id="rId7"/>
    <p:sldId id="1743" r:id="rId8"/>
    <p:sldId id="1744" r:id="rId9"/>
    <p:sldId id="1748" r:id="rId10"/>
    <p:sldId id="429" r:id="rId11"/>
    <p:sldId id="1757" r:id="rId12"/>
    <p:sldId id="1730" r:id="rId13"/>
    <p:sldId id="1731" r:id="rId14"/>
    <p:sldId id="1733" r:id="rId15"/>
    <p:sldId id="1738" r:id="rId16"/>
    <p:sldId id="1761" r:id="rId17"/>
    <p:sldId id="1762" r:id="rId18"/>
    <p:sldId id="1763" r:id="rId19"/>
    <p:sldId id="1766" r:id="rId20"/>
    <p:sldId id="1765" r:id="rId21"/>
    <p:sldId id="1767" r:id="rId22"/>
    <p:sldId id="1740" r:id="rId23"/>
    <p:sldId id="1727" r:id="rId24"/>
    <p:sldId id="1759" r:id="rId25"/>
    <p:sldId id="1745" r:id="rId26"/>
    <p:sldId id="1758" r:id="rId27"/>
    <p:sldId id="1752" r:id="rId28"/>
    <p:sldId id="1746" r:id="rId29"/>
    <p:sldId id="1747" r:id="rId30"/>
    <p:sldId id="1749" r:id="rId31"/>
    <p:sldId id="1750" r:id="rId32"/>
    <p:sldId id="1753" r:id="rId33"/>
    <p:sldId id="1754" r:id="rId34"/>
    <p:sldId id="1755" r:id="rId35"/>
    <p:sldId id="1756" r:id="rId36"/>
    <p:sldId id="1732" r:id="rId37"/>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0BB54C08-085E-492E-A99B-2B34F4A9A42F}">
          <p14:sldIdLst>
            <p14:sldId id="1729"/>
          </p14:sldIdLst>
        </p14:section>
        <p14:section name="Introduction" id="{D4E7DDBD-B8A2-47B5-BCBE-D7C25F7BAF0D}">
          <p14:sldIdLst>
            <p14:sldId id="1743"/>
            <p14:sldId id="1744"/>
            <p14:sldId id="1748"/>
            <p14:sldId id="429"/>
            <p14:sldId id="1757"/>
          </p14:sldIdLst>
        </p14:section>
        <p14:section name="Conteneurs &amp; devops" id="{5AE4CC1F-83CC-4BE1-9716-2A73E8408738}">
          <p14:sldIdLst>
            <p14:sldId id="1730"/>
            <p14:sldId id="1731"/>
            <p14:sldId id="1733"/>
            <p14:sldId id="1738"/>
          </p14:sldIdLst>
        </p14:section>
        <p14:section name="Docker" id="{4250C9C0-29E1-44A0-B194-EE5756F90584}">
          <p14:sldIdLst>
            <p14:sldId id="1761"/>
            <p14:sldId id="1762"/>
            <p14:sldId id="1763"/>
            <p14:sldId id="1766"/>
            <p14:sldId id="1765"/>
            <p14:sldId id="1767"/>
          </p14:sldIdLst>
        </p14:section>
        <p14:section name="end" id="{33CCCC7F-E612-4575-8B55-18BC1ECD71D4}">
          <p14:sldIdLst>
            <p14:sldId id="1740"/>
            <p14:sldId id="1727"/>
            <p14:sldId id="1759"/>
            <p14:sldId id="1745"/>
            <p14:sldId id="1758"/>
          </p14:sldIdLst>
        </p14:section>
        <p14:section name="Docker for Windows" id="{09127958-63A3-4D21-8A72-E6731F50F924}">
          <p14:sldIdLst>
            <p14:sldId id="1752"/>
            <p14:sldId id="1746"/>
            <p14:sldId id="1747"/>
            <p14:sldId id="1749"/>
          </p14:sldIdLst>
        </p14:section>
        <p14:section name="Conteneurs &amp; Azure" id="{BF716AC0-0EB8-4AB1-A2E1-86E12190F945}">
          <p14:sldIdLst>
            <p14:sldId id="1750"/>
            <p14:sldId id="1753"/>
            <p14:sldId id="1754"/>
            <p14:sldId id="1755"/>
            <p14:sldId id="1756"/>
            <p14:sldId id="1732"/>
          </p14:sldIdLst>
        </p14:section>
      </p14:sectionLst>
    </p:ext>
    <p:ext uri="{EFAFB233-063F-42B5-8137-9DF3F51BA10A}">
      <p15:sldGuideLst xmlns:p15="http://schemas.microsoft.com/office/powerpoint/2012/main">
        <p15:guide id="1" orient="horz" pos="1053" userDrawn="1">
          <p15:clr>
            <a:srgbClr val="A4A3A4"/>
          </p15:clr>
        </p15:guide>
        <p15:guide id="3" pos="5813" userDrawn="1">
          <p15:clr>
            <a:srgbClr val="A4A3A4"/>
          </p15:clr>
        </p15:guide>
        <p15:guide id="4" pos="797" userDrawn="1">
          <p15:clr>
            <a:srgbClr val="A4A3A4"/>
          </p15:clr>
        </p15:guide>
        <p15:guide id="5" orient="horz" pos="1603" userDrawn="1">
          <p15:clr>
            <a:srgbClr val="A4A3A4"/>
          </p15:clr>
        </p15:guide>
        <p15:guide id="6" orient="horz" pos="2825" userDrawn="1">
          <p15:clr>
            <a:srgbClr val="A4A3A4"/>
          </p15:clr>
        </p15:guide>
        <p15:guide id="7" pos="2669" userDrawn="1">
          <p15:clr>
            <a:srgbClr val="A4A3A4"/>
          </p15:clr>
        </p15:guide>
        <p15:guide id="8" pos="4469" userDrawn="1">
          <p15:clr>
            <a:srgbClr val="A4A3A4"/>
          </p15:clr>
        </p15:guide>
        <p15:guide id="9" pos="6365" userDrawn="1">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eu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0072C6"/>
    <a:srgbClr val="F3F3F3"/>
    <a:srgbClr val="E8E8E8"/>
    <a:srgbClr val="D9D9D9"/>
    <a:srgbClr val="00BCF2"/>
    <a:srgbClr val="000000"/>
    <a:srgbClr val="002060"/>
    <a:srgbClr val="00188F"/>
    <a:srgbClr val="E3F0F9"/>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70" autoAdjust="0"/>
    <p:restoredTop sz="91769" autoAdjust="0"/>
  </p:normalViewPr>
  <p:slideViewPr>
    <p:cSldViewPr snapToGrid="0">
      <p:cViewPr varScale="1">
        <p:scale>
          <a:sx n="80" d="100"/>
          <a:sy n="80" d="100"/>
        </p:scale>
        <p:origin x="576" y="57"/>
      </p:cViewPr>
      <p:guideLst>
        <p:guide orient="horz" pos="1053"/>
        <p:guide pos="5813"/>
        <p:guide pos="797"/>
        <p:guide orient="horz" pos="1603"/>
        <p:guide orient="horz" pos="2825"/>
        <p:guide pos="2669"/>
        <p:guide pos="4469"/>
        <p:guide pos="6365"/>
      </p:guideLst>
    </p:cSldViewPr>
  </p:slideViewPr>
  <p:outlineViewPr>
    <p:cViewPr>
      <p:scale>
        <a:sx n="33" d="100"/>
        <a:sy n="33" d="100"/>
      </p:scale>
      <p:origin x="0" y="-2694"/>
    </p:cViewPr>
  </p:outlineViewPr>
  <p:notesTextViewPr>
    <p:cViewPr>
      <p:scale>
        <a:sx n="125" d="100"/>
        <a:sy n="125" d="100"/>
      </p:scale>
      <p:origin x="0" y="0"/>
    </p:cViewPr>
  </p:notesTextViewPr>
  <p:sorterViewPr>
    <p:cViewPr>
      <p:scale>
        <a:sx n="50" d="100"/>
        <a:sy n="50" d="100"/>
      </p:scale>
      <p:origin x="0" y="-3946"/>
    </p:cViewPr>
  </p:sorterViewPr>
  <p:notesViewPr>
    <p:cSldViewPr snapToGrid="0" showGuides="1">
      <p:cViewPr>
        <p:scale>
          <a:sx n="53" d="100"/>
          <a:sy n="53" d="100"/>
        </p:scale>
        <p:origin x="-4848" y="-1013"/>
      </p:cViewPr>
      <p:guideLst>
        <p:guide orient="horz" pos="3025"/>
        <p:guide pos="2304"/>
      </p:guideLst>
    </p:cSldViewPr>
  </p:notesViewPr>
  <p:gridSpacing cx="182880" cy="18288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48" tIns="48325" rIns="96648" bIns="48325" rtlCol="0"/>
          <a:lstStyle>
            <a:lvl1pPr algn="r">
              <a:defRPr sz="1200"/>
            </a:lvl1pPr>
          </a:lstStyle>
          <a:p>
            <a:fld id="{DE219B1A-AE41-483B-A766-69B9363DDA6A}" type="datetimeFigureOut">
              <a:rPr lang="en-US" smtClean="0">
                <a:latin typeface="Segoe UI" pitchFamily="34" charset="0"/>
              </a:rPr>
              <a:pPr/>
              <a:t>4/22/2019</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48" tIns="48325" rIns="96648" bIns="48325" rtlCol="0" anchor="b"/>
          <a:lstStyle>
            <a:lvl1pPr algn="l">
              <a:defRPr sz="1200"/>
            </a:lvl1pPr>
          </a:lstStyle>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1" y="9119474"/>
            <a:ext cx="1144355" cy="480060"/>
          </a:xfrm>
          <a:prstGeom prst="rect">
            <a:avLst/>
          </a:prstGeom>
        </p:spPr>
        <p:txBody>
          <a:bodyPr vert="horz" lIns="96648" tIns="48325" rIns="96648" bIns="48325" rtlCol="0" anchor="b"/>
          <a:lstStyle>
            <a:lvl1pPr algn="r">
              <a:defRPr sz="1200"/>
            </a:lvl1pPr>
          </a:lstStyle>
          <a:p>
            <a:fld id="{0EC9E9D6-92A0-482B-A603-C9BA7FFB8190}" type="slidenum">
              <a:rPr lang="en-US" smtClean="0">
                <a:latin typeface="Segoe UI" pitchFamily="34" charset="0"/>
              </a:rPr>
              <a:pPr/>
              <a:t>‹N°›</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48" tIns="48325" rIns="96648" bIns="48325" rtlCol="0" anchor="ctr"/>
          <a:lstStyle/>
          <a:p>
            <a:endParaRPr lang="en-US" dirty="0"/>
          </a:p>
        </p:txBody>
      </p:sp>
      <p:sp>
        <p:nvSpPr>
          <p:cNvPr id="10" name="Footer Placeholder 9"/>
          <p:cNvSpPr>
            <a:spLocks noGrp="1"/>
          </p:cNvSpPr>
          <p:nvPr>
            <p:ph type="ftr" sz="quarter" idx="4"/>
          </p:nvPr>
        </p:nvSpPr>
        <p:spPr>
          <a:xfrm>
            <a:off x="0" y="9121142"/>
            <a:ext cx="6315456" cy="373762"/>
          </a:xfrm>
          <a:prstGeom prst="rect">
            <a:avLst/>
          </a:prstGeom>
        </p:spPr>
        <p:txBody>
          <a:bodyPr vert="horz" lIns="96648" tIns="48325" rIns="96648" bIns="48325" rtlCol="0" anchor="b"/>
          <a:lstStyle>
            <a:lvl1pPr marL="604058" indent="0" algn="l">
              <a:defRPr sz="1200"/>
            </a:lvl1p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48" tIns="48325" rIns="96648" bIns="48325" rtlCol="0"/>
          <a:lstStyle>
            <a:lvl1pPr algn="r">
              <a:defRPr sz="1200">
                <a:latin typeface="Segoe UI" pitchFamily="34" charset="0"/>
              </a:defRPr>
            </a:lvl1pPr>
          </a:lstStyle>
          <a:p>
            <a:fld id="{D51B1278-D92B-4AF3-A9C1-71DD298190CE}" type="datetimeFigureOut">
              <a:rPr lang="en-US" smtClean="0"/>
              <a:pPr/>
              <a:t>4/22/2019</a:t>
            </a:fld>
            <a:endParaRPr lang="en-US" dirty="0"/>
          </a:p>
        </p:txBody>
      </p:sp>
      <p:sp>
        <p:nvSpPr>
          <p:cNvPr id="12" name="Notes Placeholder 11"/>
          <p:cNvSpPr>
            <a:spLocks noGrp="1"/>
          </p:cNvSpPr>
          <p:nvPr>
            <p:ph type="body" sz="quarter" idx="3"/>
          </p:nvPr>
        </p:nvSpPr>
        <p:spPr>
          <a:xfrm>
            <a:off x="731520" y="4560571"/>
            <a:ext cx="5852160" cy="4320540"/>
          </a:xfrm>
          <a:prstGeom prst="rect">
            <a:avLst/>
          </a:prstGeom>
        </p:spPr>
        <p:txBody>
          <a:bodyPr vert="horz" lIns="96648" tIns="48325" rIns="96648"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48" tIns="48325" rIns="96648" bIns="48325" rtlCol="0" anchor="b"/>
          <a:lstStyle>
            <a:lvl1pPr algn="r">
              <a:defRPr sz="1200">
                <a:latin typeface="Segoe UI" pitchFamily="34" charset="0"/>
              </a:defRPr>
            </a:lvl1pPr>
          </a:lstStyle>
          <a:p>
            <a:fld id="{B4008EB6-D09E-4580-8CD6-DDB14511944F}" type="slidenum">
              <a:rPr lang="en-US" smtClean="0"/>
              <a:pPr/>
              <a:t>‹N°›</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Démarrer un container revient à créer une couche sur une image qui va tracer les différentes modifications qui ont lieux sur l’image</a:t>
            </a:r>
          </a:p>
          <a:p>
            <a:r>
              <a:rPr lang="fr-FR" dirty="0"/>
              <a:t>Dev -&gt; créer les images </a:t>
            </a:r>
          </a:p>
          <a:p>
            <a:r>
              <a:rPr lang="fr-FR" dirty="0"/>
              <a:t>Ops -&gt; s’occupent de la partie container (disque, ram, </a:t>
            </a:r>
            <a:r>
              <a:rPr lang="fr-FR" dirty="0" err="1"/>
              <a:t>cpu</a:t>
            </a:r>
            <a:r>
              <a:rPr lang="fr-FR" dirty="0"/>
              <a:t>)</a:t>
            </a:r>
          </a:p>
          <a:p>
            <a:endParaRPr lang="fr-FR" dirty="0"/>
          </a:p>
          <a:p>
            <a:r>
              <a:rPr lang="fr-FR" dirty="0"/>
              <a:t>container créer initialement pour linux, ceux pour </a:t>
            </a:r>
            <a:r>
              <a:rPr lang="fr-FR" dirty="0" err="1"/>
              <a:t>windows</a:t>
            </a:r>
            <a:r>
              <a:rPr lang="fr-FR" dirty="0"/>
              <a:t> on y reviendra plus tard</a:t>
            </a:r>
          </a:p>
        </p:txBody>
      </p:sp>
      <p:sp>
        <p:nvSpPr>
          <p:cNvPr id="4" name="Espace réservé du numéro de diapositive 3"/>
          <p:cNvSpPr>
            <a:spLocks noGrp="1"/>
          </p:cNvSpPr>
          <p:nvPr>
            <p:ph type="sldNum" sz="quarter" idx="10"/>
          </p:nvPr>
        </p:nvSpPr>
        <p:spPr/>
        <p:txBody>
          <a:bodyPr/>
          <a:lstStyle/>
          <a:p>
            <a:fld id="{9EC33DA8-0B69-49B1-903C-807367A02778}" type="slidenum">
              <a:rPr lang="id-ID" smtClean="0"/>
              <a:t>5</a:t>
            </a:fld>
            <a:endParaRPr lang="id-ID"/>
          </a:p>
        </p:txBody>
      </p:sp>
    </p:spTree>
    <p:extLst>
      <p:ext uri="{BB962C8B-B14F-4D97-AF65-F5344CB8AC3E}">
        <p14:creationId xmlns:p14="http://schemas.microsoft.com/office/powerpoint/2010/main" val="3758481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en-US" dirty="0"/>
          </a:p>
        </p:txBody>
      </p:sp>
      <p:sp>
        <p:nvSpPr>
          <p:cNvPr id="5" name="Espace réservé du pied de page 4"/>
          <p:cNvSpPr>
            <a:spLocks noGrp="1"/>
          </p:cNvSpPr>
          <p:nvPr>
            <p:ph type="ftr" sz="quarter" idx="11"/>
          </p:nvPr>
        </p:nvSpPr>
        <p:spPr/>
        <p:txBody>
          <a:bodyPr/>
          <a:lstStyle/>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2"/>
          </p:nvPr>
        </p:nvSpPr>
        <p:spPr/>
        <p:txBody>
          <a:bodyPr/>
          <a:lstStyle/>
          <a:p>
            <a:fld id="{3A88A4BC-B2F2-4598-98D9-E6C150C60078}" type="datetime1">
              <a:rPr lang="en-US" smtClean="0"/>
              <a:t>4/22/2019</a:t>
            </a:fld>
            <a:endParaRPr lang="en-US" dirty="0"/>
          </a:p>
        </p:txBody>
      </p:sp>
      <p:sp>
        <p:nvSpPr>
          <p:cNvPr id="7" name="Espace réservé du numéro de diapositive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998349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l="30011" r="7835"/>
          <a:stretch/>
        </p:blipFill>
        <p:spPr>
          <a:xfrm>
            <a:off x="5662430" y="5806548"/>
            <a:ext cx="1111616" cy="657799"/>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6" y="662654"/>
            <a:ext cx="10461592" cy="5205888"/>
          </a:xfrm>
          <a:prstGeom prst="rect">
            <a:avLst/>
          </a:prstGeom>
        </p:spPr>
      </p:pic>
    </p:spTree>
    <p:extLst>
      <p:ext uri="{BB962C8B-B14F-4D97-AF65-F5344CB8AC3E}">
        <p14:creationId xmlns:p14="http://schemas.microsoft.com/office/powerpoint/2010/main" val="4220068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937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96987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15569364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3457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167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248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9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5120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18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792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26" name="Picture 2" descr="RÃ©sultat de recherche d'images pour &quot;docker&quot;">
            <a:extLst>
              <a:ext uri="{FF2B5EF4-FFF2-40B4-BE49-F238E27FC236}">
                <a16:creationId xmlns:a16="http://schemas.microsoft.com/office/drawing/2014/main" id="{4AD87269-1054-48D1-AD38-1A698A3556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18425" y="3138714"/>
            <a:ext cx="256222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411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170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8734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4601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60750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8992527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24924157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5" name="Freeform 34"/>
          <p:cNvSpPr>
            <a:spLocks/>
          </p:cNvSpPr>
          <p:nvPr userDrawn="1"/>
        </p:nvSpPr>
        <p:spPr bwMode="auto">
          <a:xfrm>
            <a:off x="1579325" y="1030883"/>
            <a:ext cx="412930" cy="239627"/>
          </a:xfrm>
          <a:custGeom>
            <a:avLst/>
            <a:gdLst>
              <a:gd name="T0" fmla="*/ 92 w 107"/>
              <a:gd name="T1" fmla="*/ 26 h 62"/>
              <a:gd name="T2" fmla="*/ 89 w 107"/>
              <a:gd name="T3" fmla="*/ 26 h 62"/>
              <a:gd name="T4" fmla="*/ 67 w 107"/>
              <a:gd name="T5" fmla="*/ 9 h 62"/>
              <a:gd name="T6" fmla="*/ 53 w 107"/>
              <a:gd name="T7" fmla="*/ 14 h 62"/>
              <a:gd name="T8" fmla="*/ 37 w 107"/>
              <a:gd name="T9" fmla="*/ 0 h 62"/>
              <a:gd name="T10" fmla="*/ 22 w 107"/>
              <a:gd name="T11" fmla="*/ 15 h 62"/>
              <a:gd name="T12" fmla="*/ 22 w 107"/>
              <a:gd name="T13" fmla="*/ 16 h 62"/>
              <a:gd name="T14" fmla="*/ 18 w 107"/>
              <a:gd name="T15" fmla="*/ 15 h 62"/>
              <a:gd name="T16" fmla="*/ 0 w 107"/>
              <a:gd name="T17" fmla="*/ 34 h 62"/>
              <a:gd name="T18" fmla="*/ 18 w 107"/>
              <a:gd name="T19" fmla="*/ 53 h 62"/>
              <a:gd name="T20" fmla="*/ 27 w 107"/>
              <a:gd name="T21" fmla="*/ 51 h 62"/>
              <a:gd name="T22" fmla="*/ 44 w 107"/>
              <a:gd name="T23" fmla="*/ 62 h 62"/>
              <a:gd name="T24" fmla="*/ 60 w 107"/>
              <a:gd name="T25" fmla="*/ 54 h 62"/>
              <a:gd name="T26" fmla="*/ 67 w 107"/>
              <a:gd name="T27" fmla="*/ 55 h 62"/>
              <a:gd name="T28" fmla="*/ 80 w 107"/>
              <a:gd name="T29" fmla="*/ 51 h 62"/>
              <a:gd name="T30" fmla="*/ 92 w 107"/>
              <a:gd name="T31" fmla="*/ 56 h 62"/>
              <a:gd name="T32" fmla="*/ 107 w 107"/>
              <a:gd name="T33" fmla="*/ 41 h 62"/>
              <a:gd name="T34" fmla="*/ 92 w 10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7" h="62">
                <a:moveTo>
                  <a:pt x="92" y="26"/>
                </a:moveTo>
                <a:cubicBezTo>
                  <a:pt x="91" y="26"/>
                  <a:pt x="90" y="26"/>
                  <a:pt x="89" y="26"/>
                </a:cubicBezTo>
                <a:cubicBezTo>
                  <a:pt x="87" y="16"/>
                  <a:pt x="78" y="9"/>
                  <a:pt x="67" y="9"/>
                </a:cubicBezTo>
                <a:cubicBezTo>
                  <a:pt x="62" y="9"/>
                  <a:pt x="57" y="11"/>
                  <a:pt x="53" y="14"/>
                </a:cubicBezTo>
                <a:cubicBezTo>
                  <a:pt x="52" y="6"/>
                  <a:pt x="45" y="0"/>
                  <a:pt x="37" y="0"/>
                </a:cubicBezTo>
                <a:cubicBezTo>
                  <a:pt x="29" y="0"/>
                  <a:pt x="22" y="7"/>
                  <a:pt x="22" y="15"/>
                </a:cubicBezTo>
                <a:cubicBezTo>
                  <a:pt x="22" y="16"/>
                  <a:pt x="22" y="16"/>
                  <a:pt x="22" y="16"/>
                </a:cubicBezTo>
                <a:cubicBezTo>
                  <a:pt x="21" y="16"/>
                  <a:pt x="20" y="15"/>
                  <a:pt x="18" y="15"/>
                </a:cubicBezTo>
                <a:cubicBezTo>
                  <a:pt x="8" y="15"/>
                  <a:pt x="0" y="24"/>
                  <a:pt x="0" y="34"/>
                </a:cubicBezTo>
                <a:cubicBezTo>
                  <a:pt x="0" y="45"/>
                  <a:pt x="8" y="53"/>
                  <a:pt x="18" y="53"/>
                </a:cubicBezTo>
                <a:cubicBezTo>
                  <a:pt x="22" y="53"/>
                  <a:pt x="25" y="52"/>
                  <a:pt x="27" y="51"/>
                </a:cubicBezTo>
                <a:cubicBezTo>
                  <a:pt x="30" y="58"/>
                  <a:pt x="36" y="62"/>
                  <a:pt x="44" y="62"/>
                </a:cubicBezTo>
                <a:cubicBezTo>
                  <a:pt x="51" y="62"/>
                  <a:pt x="57" y="59"/>
                  <a:pt x="60" y="54"/>
                </a:cubicBezTo>
                <a:cubicBezTo>
                  <a:pt x="62" y="54"/>
                  <a:pt x="65" y="55"/>
                  <a:pt x="67" y="55"/>
                </a:cubicBezTo>
                <a:cubicBezTo>
                  <a:pt x="72" y="55"/>
                  <a:pt x="76" y="53"/>
                  <a:pt x="80" y="51"/>
                </a:cubicBezTo>
                <a:cubicBezTo>
                  <a:pt x="83" y="54"/>
                  <a:pt x="87" y="56"/>
                  <a:pt x="92" y="56"/>
                </a:cubicBezTo>
                <a:cubicBezTo>
                  <a:pt x="100" y="56"/>
                  <a:pt x="107" y="50"/>
                  <a:pt x="107" y="41"/>
                </a:cubicBezTo>
                <a:cubicBezTo>
                  <a:pt x="107" y="33"/>
                  <a:pt x="100" y="26"/>
                  <a:pt x="92" y="26"/>
                </a:cubicBezTo>
                <a:close/>
              </a:path>
            </a:pathLst>
          </a:custGeom>
          <a:solidFill>
            <a:schemeClr val="accent1">
              <a:lumMod val="60000"/>
              <a:lumOff val="40000"/>
              <a:alpha val="2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26" name="Freeform 35"/>
          <p:cNvSpPr>
            <a:spLocks/>
          </p:cNvSpPr>
          <p:nvPr userDrawn="1"/>
        </p:nvSpPr>
        <p:spPr bwMode="auto">
          <a:xfrm>
            <a:off x="2260254" y="402524"/>
            <a:ext cx="1067141" cy="628212"/>
          </a:xfrm>
          <a:custGeom>
            <a:avLst/>
            <a:gdLst>
              <a:gd name="T0" fmla="*/ 39 w 277"/>
              <a:gd name="T1" fmla="*/ 68 h 162"/>
              <a:gd name="T2" fmla="*/ 45 w 277"/>
              <a:gd name="T3" fmla="*/ 69 h 162"/>
              <a:gd name="T4" fmla="*/ 102 w 277"/>
              <a:gd name="T5" fmla="*/ 24 h 162"/>
              <a:gd name="T6" fmla="*/ 140 w 277"/>
              <a:gd name="T7" fmla="*/ 38 h 162"/>
              <a:gd name="T8" fmla="*/ 180 w 277"/>
              <a:gd name="T9" fmla="*/ 0 h 162"/>
              <a:gd name="T10" fmla="*/ 220 w 277"/>
              <a:gd name="T11" fmla="*/ 41 h 162"/>
              <a:gd name="T12" fmla="*/ 220 w 277"/>
              <a:gd name="T13" fmla="*/ 41 h 162"/>
              <a:gd name="T14" fmla="*/ 229 w 277"/>
              <a:gd name="T15" fmla="*/ 41 h 162"/>
              <a:gd name="T16" fmla="*/ 277 w 277"/>
              <a:gd name="T17" fmla="*/ 89 h 162"/>
              <a:gd name="T18" fmla="*/ 229 w 277"/>
              <a:gd name="T19" fmla="*/ 138 h 162"/>
              <a:gd name="T20" fmla="*/ 206 w 277"/>
              <a:gd name="T21" fmla="*/ 133 h 162"/>
              <a:gd name="T22" fmla="*/ 162 w 277"/>
              <a:gd name="T23" fmla="*/ 162 h 162"/>
              <a:gd name="T24" fmla="*/ 122 w 277"/>
              <a:gd name="T25" fmla="*/ 139 h 162"/>
              <a:gd name="T26" fmla="*/ 102 w 277"/>
              <a:gd name="T27" fmla="*/ 142 h 162"/>
              <a:gd name="T28" fmla="*/ 69 w 277"/>
              <a:gd name="T29" fmla="*/ 132 h 162"/>
              <a:gd name="T30" fmla="*/ 39 w 277"/>
              <a:gd name="T31" fmla="*/ 147 h 162"/>
              <a:gd name="T32" fmla="*/ 0 w 277"/>
              <a:gd name="T33" fmla="*/ 107 h 162"/>
              <a:gd name="T34" fmla="*/ 39 w 277"/>
              <a:gd name="T35" fmla="*/ 6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162">
                <a:moveTo>
                  <a:pt x="39" y="68"/>
                </a:moveTo>
                <a:cubicBezTo>
                  <a:pt x="41" y="68"/>
                  <a:pt x="43" y="68"/>
                  <a:pt x="45" y="69"/>
                </a:cubicBezTo>
                <a:cubicBezTo>
                  <a:pt x="52" y="43"/>
                  <a:pt x="75" y="24"/>
                  <a:pt x="102" y="24"/>
                </a:cubicBezTo>
                <a:cubicBezTo>
                  <a:pt x="117" y="24"/>
                  <a:pt x="130" y="29"/>
                  <a:pt x="140" y="38"/>
                </a:cubicBezTo>
                <a:cubicBezTo>
                  <a:pt x="141" y="17"/>
                  <a:pt x="159" y="0"/>
                  <a:pt x="180" y="0"/>
                </a:cubicBezTo>
                <a:cubicBezTo>
                  <a:pt x="202" y="0"/>
                  <a:pt x="220" y="18"/>
                  <a:pt x="220" y="41"/>
                </a:cubicBezTo>
                <a:cubicBezTo>
                  <a:pt x="220" y="41"/>
                  <a:pt x="220" y="41"/>
                  <a:pt x="220" y="41"/>
                </a:cubicBezTo>
                <a:cubicBezTo>
                  <a:pt x="223" y="41"/>
                  <a:pt x="226" y="41"/>
                  <a:pt x="229" y="41"/>
                </a:cubicBezTo>
                <a:cubicBezTo>
                  <a:pt x="255" y="41"/>
                  <a:pt x="277" y="63"/>
                  <a:pt x="277" y="89"/>
                </a:cubicBezTo>
                <a:cubicBezTo>
                  <a:pt x="277" y="116"/>
                  <a:pt x="255" y="138"/>
                  <a:pt x="229" y="138"/>
                </a:cubicBezTo>
                <a:cubicBezTo>
                  <a:pt x="220" y="138"/>
                  <a:pt x="213" y="136"/>
                  <a:pt x="206" y="133"/>
                </a:cubicBezTo>
                <a:cubicBezTo>
                  <a:pt x="199" y="150"/>
                  <a:pt x="182" y="162"/>
                  <a:pt x="162" y="162"/>
                </a:cubicBezTo>
                <a:cubicBezTo>
                  <a:pt x="145" y="162"/>
                  <a:pt x="130" y="153"/>
                  <a:pt x="122" y="139"/>
                </a:cubicBezTo>
                <a:cubicBezTo>
                  <a:pt x="116" y="141"/>
                  <a:pt x="109" y="142"/>
                  <a:pt x="102" y="142"/>
                </a:cubicBezTo>
                <a:cubicBezTo>
                  <a:pt x="90" y="142"/>
                  <a:pt x="79" y="139"/>
                  <a:pt x="69" y="132"/>
                </a:cubicBezTo>
                <a:cubicBezTo>
                  <a:pt x="62" y="141"/>
                  <a:pt x="51" y="147"/>
                  <a:pt x="39" y="147"/>
                </a:cubicBezTo>
                <a:cubicBezTo>
                  <a:pt x="17" y="147"/>
                  <a:pt x="0" y="129"/>
                  <a:pt x="0" y="107"/>
                </a:cubicBezTo>
                <a:cubicBezTo>
                  <a:pt x="0" y="86"/>
                  <a:pt x="17" y="68"/>
                  <a:pt x="39" y="68"/>
                </a:cubicBezTo>
                <a:close/>
              </a:path>
            </a:pathLst>
          </a:custGeom>
          <a:solidFill>
            <a:schemeClr val="accent1">
              <a:lumMod val="60000"/>
              <a:lumOff val="40000"/>
              <a:alpha val="2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27" name="Freeform 35"/>
          <p:cNvSpPr>
            <a:spLocks/>
          </p:cNvSpPr>
          <p:nvPr userDrawn="1"/>
        </p:nvSpPr>
        <p:spPr bwMode="auto">
          <a:xfrm>
            <a:off x="204526" y="364440"/>
            <a:ext cx="594651" cy="350063"/>
          </a:xfrm>
          <a:custGeom>
            <a:avLst/>
            <a:gdLst>
              <a:gd name="T0" fmla="*/ 39 w 277"/>
              <a:gd name="T1" fmla="*/ 68 h 162"/>
              <a:gd name="T2" fmla="*/ 45 w 277"/>
              <a:gd name="T3" fmla="*/ 69 h 162"/>
              <a:gd name="T4" fmla="*/ 102 w 277"/>
              <a:gd name="T5" fmla="*/ 24 h 162"/>
              <a:gd name="T6" fmla="*/ 140 w 277"/>
              <a:gd name="T7" fmla="*/ 38 h 162"/>
              <a:gd name="T8" fmla="*/ 180 w 277"/>
              <a:gd name="T9" fmla="*/ 0 h 162"/>
              <a:gd name="T10" fmla="*/ 220 w 277"/>
              <a:gd name="T11" fmla="*/ 41 h 162"/>
              <a:gd name="T12" fmla="*/ 220 w 277"/>
              <a:gd name="T13" fmla="*/ 41 h 162"/>
              <a:gd name="T14" fmla="*/ 229 w 277"/>
              <a:gd name="T15" fmla="*/ 41 h 162"/>
              <a:gd name="T16" fmla="*/ 277 w 277"/>
              <a:gd name="T17" fmla="*/ 89 h 162"/>
              <a:gd name="T18" fmla="*/ 229 w 277"/>
              <a:gd name="T19" fmla="*/ 138 h 162"/>
              <a:gd name="T20" fmla="*/ 206 w 277"/>
              <a:gd name="T21" fmla="*/ 133 h 162"/>
              <a:gd name="T22" fmla="*/ 162 w 277"/>
              <a:gd name="T23" fmla="*/ 162 h 162"/>
              <a:gd name="T24" fmla="*/ 122 w 277"/>
              <a:gd name="T25" fmla="*/ 139 h 162"/>
              <a:gd name="T26" fmla="*/ 102 w 277"/>
              <a:gd name="T27" fmla="*/ 142 h 162"/>
              <a:gd name="T28" fmla="*/ 69 w 277"/>
              <a:gd name="T29" fmla="*/ 132 h 162"/>
              <a:gd name="T30" fmla="*/ 39 w 277"/>
              <a:gd name="T31" fmla="*/ 147 h 162"/>
              <a:gd name="T32" fmla="*/ 0 w 277"/>
              <a:gd name="T33" fmla="*/ 107 h 162"/>
              <a:gd name="T34" fmla="*/ 39 w 277"/>
              <a:gd name="T35" fmla="*/ 6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162">
                <a:moveTo>
                  <a:pt x="39" y="68"/>
                </a:moveTo>
                <a:cubicBezTo>
                  <a:pt x="41" y="68"/>
                  <a:pt x="43" y="68"/>
                  <a:pt x="45" y="69"/>
                </a:cubicBezTo>
                <a:cubicBezTo>
                  <a:pt x="52" y="43"/>
                  <a:pt x="75" y="24"/>
                  <a:pt x="102" y="24"/>
                </a:cubicBezTo>
                <a:cubicBezTo>
                  <a:pt x="117" y="24"/>
                  <a:pt x="130" y="29"/>
                  <a:pt x="140" y="38"/>
                </a:cubicBezTo>
                <a:cubicBezTo>
                  <a:pt x="141" y="17"/>
                  <a:pt x="159" y="0"/>
                  <a:pt x="180" y="0"/>
                </a:cubicBezTo>
                <a:cubicBezTo>
                  <a:pt x="202" y="0"/>
                  <a:pt x="220" y="18"/>
                  <a:pt x="220" y="41"/>
                </a:cubicBezTo>
                <a:cubicBezTo>
                  <a:pt x="220" y="41"/>
                  <a:pt x="220" y="41"/>
                  <a:pt x="220" y="41"/>
                </a:cubicBezTo>
                <a:cubicBezTo>
                  <a:pt x="223" y="41"/>
                  <a:pt x="226" y="41"/>
                  <a:pt x="229" y="41"/>
                </a:cubicBezTo>
                <a:cubicBezTo>
                  <a:pt x="255" y="41"/>
                  <a:pt x="277" y="63"/>
                  <a:pt x="277" y="89"/>
                </a:cubicBezTo>
                <a:cubicBezTo>
                  <a:pt x="277" y="116"/>
                  <a:pt x="255" y="138"/>
                  <a:pt x="229" y="138"/>
                </a:cubicBezTo>
                <a:cubicBezTo>
                  <a:pt x="220" y="138"/>
                  <a:pt x="213" y="136"/>
                  <a:pt x="206" y="133"/>
                </a:cubicBezTo>
                <a:cubicBezTo>
                  <a:pt x="199" y="150"/>
                  <a:pt x="182" y="162"/>
                  <a:pt x="162" y="162"/>
                </a:cubicBezTo>
                <a:cubicBezTo>
                  <a:pt x="145" y="162"/>
                  <a:pt x="130" y="153"/>
                  <a:pt x="122" y="139"/>
                </a:cubicBezTo>
                <a:cubicBezTo>
                  <a:pt x="116" y="141"/>
                  <a:pt x="109" y="142"/>
                  <a:pt x="102" y="142"/>
                </a:cubicBezTo>
                <a:cubicBezTo>
                  <a:pt x="90" y="142"/>
                  <a:pt x="79" y="139"/>
                  <a:pt x="69" y="132"/>
                </a:cubicBezTo>
                <a:cubicBezTo>
                  <a:pt x="62" y="141"/>
                  <a:pt x="51" y="147"/>
                  <a:pt x="39" y="147"/>
                </a:cubicBezTo>
                <a:cubicBezTo>
                  <a:pt x="17" y="147"/>
                  <a:pt x="0" y="129"/>
                  <a:pt x="0" y="107"/>
                </a:cubicBezTo>
                <a:cubicBezTo>
                  <a:pt x="0" y="86"/>
                  <a:pt x="17" y="68"/>
                  <a:pt x="39" y="68"/>
                </a:cubicBezTo>
                <a:close/>
              </a:path>
            </a:pathLst>
          </a:custGeom>
          <a:solidFill>
            <a:schemeClr val="accent1">
              <a:lumMod val="60000"/>
              <a:lumOff val="40000"/>
              <a:alpha val="2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6" name="Freeform 30"/>
          <p:cNvSpPr>
            <a:spLocks/>
          </p:cNvSpPr>
          <p:nvPr userDrawn="1"/>
        </p:nvSpPr>
        <p:spPr bwMode="auto">
          <a:xfrm>
            <a:off x="11431256" y="275629"/>
            <a:ext cx="771814" cy="436585"/>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4" y="139"/>
                  <a:pt x="328"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id-ID" sz="1836"/>
          </a:p>
        </p:txBody>
      </p:sp>
      <p:sp>
        <p:nvSpPr>
          <p:cNvPr id="7" name="Slide Number Placeholder 5"/>
          <p:cNvSpPr txBox="1">
            <a:spLocks/>
          </p:cNvSpPr>
          <p:nvPr userDrawn="1"/>
        </p:nvSpPr>
        <p:spPr>
          <a:xfrm>
            <a:off x="11589180" y="332991"/>
            <a:ext cx="510183" cy="372394"/>
          </a:xfrm>
          <a:prstGeom prst="rect">
            <a:avLst/>
          </a:prstGeom>
        </p:spPr>
        <p:txBody>
          <a:bodyPr vert="horz" lIns="93260" tIns="46630" rIns="93260" bIns="46630" rtlCol="0" anchor="ctr"/>
          <a:lstStyle>
            <a:defPPr>
              <a:defRPr lang="id-ID"/>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4E97F8-F2EB-4E84-BA61-217D6A6B81BD}" type="slidenum">
              <a:rPr lang="id-ID" sz="1224" smtClean="0">
                <a:solidFill>
                  <a:schemeClr val="bg1"/>
                </a:solidFill>
              </a:rPr>
              <a:pPr/>
              <a:t>‹N°›</a:t>
            </a:fld>
            <a:endParaRPr lang="id-ID" sz="1224" dirty="0">
              <a:solidFill>
                <a:schemeClr val="bg1"/>
              </a:solidFill>
            </a:endParaRPr>
          </a:p>
        </p:txBody>
      </p:sp>
      <p:sp>
        <p:nvSpPr>
          <p:cNvPr id="12" name="Freeform 6"/>
          <p:cNvSpPr>
            <a:spLocks/>
          </p:cNvSpPr>
          <p:nvPr userDrawn="1"/>
        </p:nvSpPr>
        <p:spPr bwMode="auto">
          <a:xfrm>
            <a:off x="-14804" y="5669635"/>
            <a:ext cx="580885" cy="1339692"/>
          </a:xfrm>
          <a:custGeom>
            <a:avLst/>
            <a:gdLst>
              <a:gd name="T0" fmla="*/ 178 w 243"/>
              <a:gd name="T1" fmla="*/ 178 h 558"/>
              <a:gd name="T2" fmla="*/ 183 w 243"/>
              <a:gd name="T3" fmla="*/ 146 h 558"/>
              <a:gd name="T4" fmla="*/ 150 w 243"/>
              <a:gd name="T5" fmla="*/ 84 h 558"/>
              <a:gd name="T6" fmla="*/ 100 w 243"/>
              <a:gd name="T7" fmla="*/ 16 h 558"/>
              <a:gd name="T8" fmla="*/ 4 w 243"/>
              <a:gd name="T9" fmla="*/ 20 h 558"/>
              <a:gd name="T10" fmla="*/ 0 w 243"/>
              <a:gd name="T11" fmla="*/ 24 h 558"/>
              <a:gd name="T12" fmla="*/ 0 w 243"/>
              <a:gd name="T13" fmla="*/ 558 h 558"/>
              <a:gd name="T14" fmla="*/ 187 w 243"/>
              <a:gd name="T15" fmla="*/ 558 h 558"/>
              <a:gd name="T16" fmla="*/ 221 w 243"/>
              <a:gd name="T17" fmla="*/ 502 h 558"/>
              <a:gd name="T18" fmla="*/ 222 w 243"/>
              <a:gd name="T19" fmla="*/ 484 h 558"/>
              <a:gd name="T20" fmla="*/ 185 w 243"/>
              <a:gd name="T21" fmla="*/ 406 h 558"/>
              <a:gd name="T22" fmla="*/ 241 w 243"/>
              <a:gd name="T23" fmla="*/ 308 h 558"/>
              <a:gd name="T24" fmla="*/ 243 w 243"/>
              <a:gd name="T25" fmla="*/ 284 h 558"/>
              <a:gd name="T26" fmla="*/ 178 w 243"/>
              <a:gd name="T27" fmla="*/ 17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558">
                <a:moveTo>
                  <a:pt x="178" y="178"/>
                </a:moveTo>
                <a:cubicBezTo>
                  <a:pt x="181" y="167"/>
                  <a:pt x="183" y="156"/>
                  <a:pt x="183" y="146"/>
                </a:cubicBezTo>
                <a:cubicBezTo>
                  <a:pt x="183" y="108"/>
                  <a:pt x="159" y="90"/>
                  <a:pt x="150" y="84"/>
                </a:cubicBezTo>
                <a:cubicBezTo>
                  <a:pt x="149" y="57"/>
                  <a:pt x="130" y="31"/>
                  <a:pt x="100" y="16"/>
                </a:cubicBezTo>
                <a:cubicBezTo>
                  <a:pt x="67" y="0"/>
                  <a:pt x="30" y="1"/>
                  <a:pt x="4" y="20"/>
                </a:cubicBezTo>
                <a:cubicBezTo>
                  <a:pt x="3" y="21"/>
                  <a:pt x="1" y="23"/>
                  <a:pt x="0" y="24"/>
                </a:cubicBezTo>
                <a:cubicBezTo>
                  <a:pt x="0" y="558"/>
                  <a:pt x="0" y="558"/>
                  <a:pt x="0" y="558"/>
                </a:cubicBezTo>
                <a:cubicBezTo>
                  <a:pt x="187" y="558"/>
                  <a:pt x="187" y="558"/>
                  <a:pt x="187" y="558"/>
                </a:cubicBezTo>
                <a:cubicBezTo>
                  <a:pt x="201" y="548"/>
                  <a:pt x="216" y="531"/>
                  <a:pt x="221" y="502"/>
                </a:cubicBezTo>
                <a:cubicBezTo>
                  <a:pt x="222" y="496"/>
                  <a:pt x="222" y="490"/>
                  <a:pt x="222" y="484"/>
                </a:cubicBezTo>
                <a:cubicBezTo>
                  <a:pt x="222" y="444"/>
                  <a:pt x="199" y="417"/>
                  <a:pt x="185" y="406"/>
                </a:cubicBezTo>
                <a:cubicBezTo>
                  <a:pt x="202" y="399"/>
                  <a:pt x="231" y="378"/>
                  <a:pt x="241" y="308"/>
                </a:cubicBezTo>
                <a:cubicBezTo>
                  <a:pt x="243" y="300"/>
                  <a:pt x="243" y="292"/>
                  <a:pt x="243" y="284"/>
                </a:cubicBezTo>
                <a:cubicBezTo>
                  <a:pt x="243" y="215"/>
                  <a:pt x="193" y="185"/>
                  <a:pt x="178" y="178"/>
                </a:cubicBezTo>
                <a:close/>
              </a:path>
            </a:pathLst>
          </a:custGeom>
          <a:solidFill>
            <a:schemeClr val="accent1">
              <a:lumMod val="60000"/>
              <a:lumOff val="40000"/>
              <a:alpha val="5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13" name="Freeform 7"/>
          <p:cNvSpPr>
            <a:spLocks/>
          </p:cNvSpPr>
          <p:nvPr userDrawn="1"/>
        </p:nvSpPr>
        <p:spPr bwMode="auto">
          <a:xfrm>
            <a:off x="-14804" y="6068305"/>
            <a:ext cx="1094979" cy="941023"/>
          </a:xfrm>
          <a:custGeom>
            <a:avLst/>
            <a:gdLst>
              <a:gd name="T0" fmla="*/ 323 w 458"/>
              <a:gd name="T1" fmla="*/ 224 h 392"/>
              <a:gd name="T2" fmla="*/ 311 w 458"/>
              <a:gd name="T3" fmla="*/ 225 h 392"/>
              <a:gd name="T4" fmla="*/ 208 w 458"/>
              <a:gd name="T5" fmla="*/ 148 h 392"/>
              <a:gd name="T6" fmla="*/ 175 w 458"/>
              <a:gd name="T7" fmla="*/ 151 h 392"/>
              <a:gd name="T8" fmla="*/ 0 w 458"/>
              <a:gd name="T9" fmla="*/ 0 h 392"/>
              <a:gd name="T10" fmla="*/ 0 w 458"/>
              <a:gd name="T11" fmla="*/ 392 h 392"/>
              <a:gd name="T12" fmla="*/ 456 w 458"/>
              <a:gd name="T13" fmla="*/ 392 h 392"/>
              <a:gd name="T14" fmla="*/ 433 w 458"/>
              <a:gd name="T15" fmla="*/ 294 h 392"/>
              <a:gd name="T16" fmla="*/ 323 w 458"/>
              <a:gd name="T17" fmla="*/ 22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392">
                <a:moveTo>
                  <a:pt x="323" y="224"/>
                </a:moveTo>
                <a:cubicBezTo>
                  <a:pt x="319" y="224"/>
                  <a:pt x="315" y="224"/>
                  <a:pt x="311" y="225"/>
                </a:cubicBezTo>
                <a:cubicBezTo>
                  <a:pt x="304" y="204"/>
                  <a:pt x="280" y="148"/>
                  <a:pt x="208" y="148"/>
                </a:cubicBezTo>
                <a:cubicBezTo>
                  <a:pt x="197" y="148"/>
                  <a:pt x="186" y="149"/>
                  <a:pt x="175" y="151"/>
                </a:cubicBezTo>
                <a:cubicBezTo>
                  <a:pt x="169" y="119"/>
                  <a:pt x="138" y="7"/>
                  <a:pt x="0" y="0"/>
                </a:cubicBezTo>
                <a:cubicBezTo>
                  <a:pt x="0" y="392"/>
                  <a:pt x="0" y="392"/>
                  <a:pt x="0" y="392"/>
                </a:cubicBezTo>
                <a:cubicBezTo>
                  <a:pt x="456" y="392"/>
                  <a:pt x="456" y="392"/>
                  <a:pt x="456" y="392"/>
                </a:cubicBezTo>
                <a:cubicBezTo>
                  <a:pt x="458" y="358"/>
                  <a:pt x="451" y="325"/>
                  <a:pt x="433" y="294"/>
                </a:cubicBezTo>
                <a:cubicBezTo>
                  <a:pt x="407" y="251"/>
                  <a:pt x="365" y="224"/>
                  <a:pt x="323" y="224"/>
                </a:cubicBezTo>
                <a:close/>
              </a:path>
            </a:pathLst>
          </a:custGeom>
          <a:solidFill>
            <a:schemeClr val="accent1">
              <a:lumMod val="60000"/>
              <a:lumOff val="40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11" name="Freeform 5"/>
          <p:cNvSpPr>
            <a:spLocks/>
          </p:cNvSpPr>
          <p:nvPr userDrawn="1"/>
        </p:nvSpPr>
        <p:spPr bwMode="auto">
          <a:xfrm>
            <a:off x="11461580" y="5486189"/>
            <a:ext cx="974895" cy="1535860"/>
          </a:xfrm>
          <a:custGeom>
            <a:avLst/>
            <a:gdLst>
              <a:gd name="T0" fmla="*/ 19 w 417"/>
              <a:gd name="T1" fmla="*/ 654 h 654"/>
              <a:gd name="T2" fmla="*/ 417 w 417"/>
              <a:gd name="T3" fmla="*/ 654 h 654"/>
              <a:gd name="T4" fmla="*/ 417 w 417"/>
              <a:gd name="T5" fmla="*/ 23 h 654"/>
              <a:gd name="T6" fmla="*/ 286 w 417"/>
              <a:gd name="T7" fmla="*/ 29 h 654"/>
              <a:gd name="T8" fmla="*/ 228 w 417"/>
              <a:gd name="T9" fmla="*/ 160 h 654"/>
              <a:gd name="T10" fmla="*/ 229 w 417"/>
              <a:gd name="T11" fmla="*/ 178 h 654"/>
              <a:gd name="T12" fmla="*/ 105 w 417"/>
              <a:gd name="T13" fmla="*/ 233 h 654"/>
              <a:gd name="T14" fmla="*/ 71 w 417"/>
              <a:gd name="T15" fmla="*/ 327 h 654"/>
              <a:gd name="T16" fmla="*/ 86 w 417"/>
              <a:gd name="T17" fmla="*/ 402 h 654"/>
              <a:gd name="T18" fmla="*/ 0 w 417"/>
              <a:gd name="T19" fmla="*/ 565 h 654"/>
              <a:gd name="T20" fmla="*/ 1 w 417"/>
              <a:gd name="T21" fmla="*/ 575 h 654"/>
              <a:gd name="T22" fmla="*/ 19 w 417"/>
              <a:gd name="T2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7" h="654">
                <a:moveTo>
                  <a:pt x="19" y="654"/>
                </a:moveTo>
                <a:cubicBezTo>
                  <a:pt x="417" y="654"/>
                  <a:pt x="417" y="654"/>
                  <a:pt x="417" y="654"/>
                </a:cubicBezTo>
                <a:cubicBezTo>
                  <a:pt x="417" y="23"/>
                  <a:pt x="417" y="23"/>
                  <a:pt x="417" y="23"/>
                </a:cubicBezTo>
                <a:cubicBezTo>
                  <a:pt x="371" y="0"/>
                  <a:pt x="321" y="2"/>
                  <a:pt x="286" y="29"/>
                </a:cubicBezTo>
                <a:cubicBezTo>
                  <a:pt x="236" y="66"/>
                  <a:pt x="228" y="127"/>
                  <a:pt x="228" y="160"/>
                </a:cubicBezTo>
                <a:cubicBezTo>
                  <a:pt x="228" y="167"/>
                  <a:pt x="229" y="174"/>
                  <a:pt x="229" y="178"/>
                </a:cubicBezTo>
                <a:cubicBezTo>
                  <a:pt x="207" y="176"/>
                  <a:pt x="156" y="177"/>
                  <a:pt x="105" y="233"/>
                </a:cubicBezTo>
                <a:cubicBezTo>
                  <a:pt x="82" y="258"/>
                  <a:pt x="71" y="290"/>
                  <a:pt x="71" y="327"/>
                </a:cubicBezTo>
                <a:cubicBezTo>
                  <a:pt x="71" y="361"/>
                  <a:pt x="81" y="390"/>
                  <a:pt x="86" y="402"/>
                </a:cubicBezTo>
                <a:cubicBezTo>
                  <a:pt x="64" y="414"/>
                  <a:pt x="0" y="456"/>
                  <a:pt x="0" y="565"/>
                </a:cubicBezTo>
                <a:cubicBezTo>
                  <a:pt x="0" y="568"/>
                  <a:pt x="1" y="571"/>
                  <a:pt x="1" y="575"/>
                </a:cubicBezTo>
                <a:cubicBezTo>
                  <a:pt x="2" y="607"/>
                  <a:pt x="9" y="633"/>
                  <a:pt x="19" y="654"/>
                </a:cubicBezTo>
                <a:close/>
              </a:path>
            </a:pathLst>
          </a:custGeom>
          <a:solidFill>
            <a:schemeClr val="accent1">
              <a:lumMod val="60000"/>
              <a:lumOff val="40000"/>
              <a:alpha val="5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14" name="Freeform 8"/>
          <p:cNvSpPr>
            <a:spLocks/>
          </p:cNvSpPr>
          <p:nvPr userDrawn="1"/>
        </p:nvSpPr>
        <p:spPr bwMode="auto">
          <a:xfrm>
            <a:off x="10896720" y="6100731"/>
            <a:ext cx="1537068" cy="904495"/>
          </a:xfrm>
          <a:custGeom>
            <a:avLst/>
            <a:gdLst>
              <a:gd name="T0" fmla="*/ 657 w 657"/>
              <a:gd name="T1" fmla="*/ 24 h 385"/>
              <a:gd name="T2" fmla="*/ 572 w 657"/>
              <a:gd name="T3" fmla="*/ 3 h 385"/>
              <a:gd name="T4" fmla="*/ 528 w 657"/>
              <a:gd name="T5" fmla="*/ 0 h 385"/>
              <a:gd name="T6" fmla="*/ 328 w 657"/>
              <a:gd name="T7" fmla="*/ 122 h 385"/>
              <a:gd name="T8" fmla="*/ 269 w 657"/>
              <a:gd name="T9" fmla="*/ 113 h 385"/>
              <a:gd name="T10" fmla="*/ 153 w 657"/>
              <a:gd name="T11" fmla="*/ 175 h 385"/>
              <a:gd name="T12" fmla="*/ 26 w 657"/>
              <a:gd name="T13" fmla="*/ 268 h 385"/>
              <a:gd name="T14" fmla="*/ 6 w 657"/>
              <a:gd name="T15" fmla="*/ 385 h 385"/>
              <a:gd name="T16" fmla="*/ 657 w 657"/>
              <a:gd name="T17" fmla="*/ 385 h 385"/>
              <a:gd name="T18" fmla="*/ 657 w 657"/>
              <a:gd name="T19" fmla="*/ 24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385">
                <a:moveTo>
                  <a:pt x="657" y="24"/>
                </a:moveTo>
                <a:cubicBezTo>
                  <a:pt x="634" y="16"/>
                  <a:pt x="606" y="8"/>
                  <a:pt x="572" y="3"/>
                </a:cubicBezTo>
                <a:cubicBezTo>
                  <a:pt x="557" y="1"/>
                  <a:pt x="542" y="0"/>
                  <a:pt x="528" y="0"/>
                </a:cubicBezTo>
                <a:cubicBezTo>
                  <a:pt x="399" y="0"/>
                  <a:pt x="343" y="93"/>
                  <a:pt x="328" y="122"/>
                </a:cubicBezTo>
                <a:cubicBezTo>
                  <a:pt x="307" y="116"/>
                  <a:pt x="287" y="113"/>
                  <a:pt x="269" y="113"/>
                </a:cubicBezTo>
                <a:cubicBezTo>
                  <a:pt x="197" y="113"/>
                  <a:pt x="163" y="158"/>
                  <a:pt x="153" y="175"/>
                </a:cubicBezTo>
                <a:cubicBezTo>
                  <a:pt x="102" y="176"/>
                  <a:pt x="54" y="212"/>
                  <a:pt x="26" y="268"/>
                </a:cubicBezTo>
                <a:cubicBezTo>
                  <a:pt x="6" y="307"/>
                  <a:pt x="0" y="348"/>
                  <a:pt x="6" y="385"/>
                </a:cubicBezTo>
                <a:cubicBezTo>
                  <a:pt x="657" y="385"/>
                  <a:pt x="657" y="385"/>
                  <a:pt x="657" y="385"/>
                </a:cubicBezTo>
                <a:lnTo>
                  <a:pt x="657" y="24"/>
                </a:lnTo>
                <a:close/>
              </a:path>
            </a:pathLst>
          </a:custGeom>
          <a:solidFill>
            <a:schemeClr val="accent1">
              <a:lumMod val="60000"/>
              <a:lumOff val="40000"/>
            </a:schemeClr>
          </a:solidFill>
          <a:ln>
            <a:noFill/>
          </a:ln>
        </p:spPr>
        <p:txBody>
          <a:bodyPr vert="horz" wrap="square" lIns="93260" tIns="46630" rIns="93260" bIns="46630" numCol="1" anchor="t" anchorCtr="0" compatLnSpc="1">
            <a:prstTxWarp prst="textNoShape">
              <a:avLst/>
            </a:prstTxWarp>
          </a:bodyPr>
          <a:lstStyle/>
          <a:p>
            <a:endParaRPr lang="id-ID" sz="1836"/>
          </a:p>
        </p:txBody>
      </p:sp>
      <p:grpSp>
        <p:nvGrpSpPr>
          <p:cNvPr id="17" name="Group 16"/>
          <p:cNvGrpSpPr/>
          <p:nvPr userDrawn="1"/>
        </p:nvGrpSpPr>
        <p:grpSpPr>
          <a:xfrm>
            <a:off x="345749" y="6536917"/>
            <a:ext cx="228575" cy="225559"/>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grpSp>
      <p:grpSp>
        <p:nvGrpSpPr>
          <p:cNvPr id="20" name="Group 19"/>
          <p:cNvGrpSpPr/>
          <p:nvPr userDrawn="1"/>
        </p:nvGrpSpPr>
        <p:grpSpPr>
          <a:xfrm flipH="1">
            <a:off x="11870788" y="6536917"/>
            <a:ext cx="228575" cy="225559"/>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grpSp>
      <p:sp>
        <p:nvSpPr>
          <p:cNvPr id="23" name="Title 1"/>
          <p:cNvSpPr>
            <a:spLocks noGrp="1"/>
          </p:cNvSpPr>
          <p:nvPr>
            <p:ph type="title"/>
          </p:nvPr>
        </p:nvSpPr>
        <p:spPr>
          <a:xfrm>
            <a:off x="862720" y="636207"/>
            <a:ext cx="10726460" cy="929831"/>
          </a:xfrm>
        </p:spPr>
        <p:txBody>
          <a:bodyPr/>
          <a:lstStyle>
            <a:lvl1pPr algn="ctr">
              <a:defRPr b="1"/>
            </a:lvl1pPr>
          </a:lstStyle>
          <a:p>
            <a:r>
              <a:rPr lang="en-US" dirty="0"/>
              <a:t>Click to edit Master title style</a:t>
            </a:r>
            <a:endParaRPr lang="id-ID" dirty="0"/>
          </a:p>
        </p:txBody>
      </p:sp>
      <p:sp>
        <p:nvSpPr>
          <p:cNvPr id="24" name="Text Placeholder 11"/>
          <p:cNvSpPr>
            <a:spLocks noGrp="1"/>
          </p:cNvSpPr>
          <p:nvPr>
            <p:ph type="body" sz="quarter" idx="13"/>
          </p:nvPr>
        </p:nvSpPr>
        <p:spPr>
          <a:xfrm>
            <a:off x="862720" y="1368690"/>
            <a:ext cx="10726460" cy="374012"/>
          </a:xfrm>
        </p:spPr>
        <p:txBody>
          <a:bodyPr>
            <a:normAutofit/>
          </a:bodyPr>
          <a:lstStyle>
            <a:lvl1pPr marL="0" indent="0" algn="ctr">
              <a:buNone/>
              <a:defRPr sz="204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222365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a:srcRect r="44843"/>
          <a:stretch/>
        </p:blipFill>
        <p:spPr>
          <a:xfrm>
            <a:off x="6548582" y="0"/>
            <a:ext cx="5887893" cy="699452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122520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1"/>
            <a:ext cx="4096468" cy="5120584"/>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2147689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2"/>
          <a:stretch>
            <a:fillRect/>
          </a:stretch>
        </p:blipFill>
        <p:spPr>
          <a:xfrm>
            <a:off x="7742030" y="2552264"/>
            <a:ext cx="3325112" cy="3445171"/>
          </a:xfrm>
          <a:prstGeom prst="rect">
            <a:avLst/>
          </a:prstGeom>
        </p:spPr>
      </p:pic>
      <p:sp>
        <p:nvSpPr>
          <p:cNvPr id="6"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751703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50" y="1079501"/>
            <a:ext cx="5715000" cy="5915025"/>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2023186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3984931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7784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80986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322879210"/>
      </p:ext>
    </p:extLst>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4" r:id="rId25"/>
    <p:sldLayoutId id="2147484045"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560" y="2387961"/>
            <a:ext cx="7591560" cy="2011665"/>
          </a:xfrm>
        </p:spPr>
        <p:txBody>
          <a:bodyPr/>
          <a:lstStyle/>
          <a:p>
            <a:r>
              <a:rPr lang="fr-FR" sz="4800" dirty="0">
                <a:gradFill>
                  <a:gsLst>
                    <a:gs pos="50442">
                      <a:schemeClr val="tx1"/>
                    </a:gs>
                    <a:gs pos="83000">
                      <a:schemeClr val="tx1"/>
                    </a:gs>
                  </a:gsLst>
                  <a:lin ang="5400000" scaled="1"/>
                </a:gradFill>
              </a:rPr>
              <a:t>Docker : </a:t>
            </a:r>
            <a:r>
              <a:rPr lang="fr-FR" sz="4800" dirty="0" err="1">
                <a:gradFill>
                  <a:gsLst>
                    <a:gs pos="50442">
                      <a:schemeClr val="tx1"/>
                    </a:gs>
                    <a:gs pos="83000">
                      <a:schemeClr val="tx1"/>
                    </a:gs>
                  </a:gsLst>
                  <a:lin ang="5400000" scaled="1"/>
                </a:gradFill>
              </a:rPr>
              <a:t>Getting</a:t>
            </a:r>
            <a:r>
              <a:rPr lang="fr-FR" sz="4800" dirty="0">
                <a:gradFill>
                  <a:gsLst>
                    <a:gs pos="50442">
                      <a:schemeClr val="tx1"/>
                    </a:gs>
                    <a:gs pos="83000">
                      <a:schemeClr val="tx1"/>
                    </a:gs>
                  </a:gsLst>
                  <a:lin ang="5400000" scaled="1"/>
                </a:gradFill>
              </a:rPr>
              <a:t> </a:t>
            </a:r>
            <a:r>
              <a:rPr lang="fr-FR" sz="4800" dirty="0" err="1">
                <a:gradFill>
                  <a:gsLst>
                    <a:gs pos="50442">
                      <a:schemeClr val="tx1"/>
                    </a:gs>
                    <a:gs pos="83000">
                      <a:schemeClr val="tx1"/>
                    </a:gs>
                  </a:gsLst>
                  <a:lin ang="5400000" scaled="1"/>
                </a:gradFill>
              </a:rPr>
              <a:t>Started</a:t>
            </a:r>
            <a:endParaRPr lang="en-US" sz="4800" dirty="0"/>
          </a:p>
        </p:txBody>
      </p:sp>
      <p:sp>
        <p:nvSpPr>
          <p:cNvPr id="2" name="ZoneTexte 1">
            <a:extLst>
              <a:ext uri="{FF2B5EF4-FFF2-40B4-BE49-F238E27FC236}">
                <a16:creationId xmlns:a16="http://schemas.microsoft.com/office/drawing/2014/main" id="{FF6F102C-3816-4141-BA88-F91834F4CF6D}"/>
              </a:ext>
            </a:extLst>
          </p:cNvPr>
          <p:cNvSpPr txBox="1"/>
          <p:nvPr/>
        </p:nvSpPr>
        <p:spPr>
          <a:xfrm>
            <a:off x="663388" y="4279153"/>
            <a:ext cx="5749365" cy="627864"/>
          </a:xfrm>
          <a:prstGeom prst="rect">
            <a:avLst/>
          </a:prstGeom>
          <a:noFill/>
        </p:spPr>
        <p:txBody>
          <a:bodyPr wrap="squar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Par Benoît Garreau</a:t>
            </a:r>
          </a:p>
        </p:txBody>
      </p:sp>
    </p:spTree>
    <p:extLst>
      <p:ext uri="{BB962C8B-B14F-4D97-AF65-F5344CB8AC3E}">
        <p14:creationId xmlns:p14="http://schemas.microsoft.com/office/powerpoint/2010/main" val="2112262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Cas concret : une application micro-services…</a:t>
            </a:r>
          </a:p>
        </p:txBody>
      </p:sp>
      <p:sp>
        <p:nvSpPr>
          <p:cNvPr id="3" name="Rectangle 2"/>
          <p:cNvSpPr/>
          <p:nvPr/>
        </p:nvSpPr>
        <p:spPr>
          <a:xfrm>
            <a:off x="3324790" y="3323174"/>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Web</a:t>
            </a:r>
          </a:p>
          <a:p>
            <a:pPr algn="ctr"/>
            <a:r>
              <a:rPr lang="en-US" sz="1600" dirty="0">
                <a:solidFill>
                  <a:srgbClr val="696969"/>
                </a:solidFill>
              </a:rPr>
              <a:t>Front</a:t>
            </a:r>
          </a:p>
        </p:txBody>
      </p:sp>
      <p:sp>
        <p:nvSpPr>
          <p:cNvPr id="4" name="Rectangle 3"/>
          <p:cNvSpPr/>
          <p:nvPr/>
        </p:nvSpPr>
        <p:spPr>
          <a:xfrm>
            <a:off x="7014548" y="1831900"/>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Products </a:t>
            </a:r>
          </a:p>
          <a:p>
            <a:pPr algn="ctr"/>
            <a:r>
              <a:rPr lang="en-US" sz="1600" dirty="0">
                <a:solidFill>
                  <a:srgbClr val="696969"/>
                </a:solidFill>
              </a:rPr>
              <a:t>API</a:t>
            </a:r>
            <a:endParaRPr lang="fr-FR" sz="1600" dirty="0">
              <a:solidFill>
                <a:srgbClr val="696969"/>
              </a:solidFill>
            </a:endParaRPr>
          </a:p>
        </p:txBody>
      </p:sp>
      <p:sp>
        <p:nvSpPr>
          <p:cNvPr id="5" name="Rectangle 4"/>
          <p:cNvSpPr/>
          <p:nvPr/>
        </p:nvSpPr>
        <p:spPr>
          <a:xfrm>
            <a:off x="7014548" y="3328787"/>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Recommendations API</a:t>
            </a:r>
            <a:endParaRPr lang="fr-FR" sz="1600" dirty="0">
              <a:solidFill>
                <a:srgbClr val="696969"/>
              </a:solidFill>
            </a:endParaRPr>
          </a:p>
        </p:txBody>
      </p:sp>
      <p:sp>
        <p:nvSpPr>
          <p:cNvPr id="6" name="Rectangle 5"/>
          <p:cNvSpPr/>
          <p:nvPr/>
        </p:nvSpPr>
        <p:spPr>
          <a:xfrm>
            <a:off x="7014548" y="4825674"/>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Ratings </a:t>
            </a:r>
          </a:p>
          <a:p>
            <a:pPr algn="ctr"/>
            <a:r>
              <a:rPr lang="en-US" sz="1600" dirty="0">
                <a:solidFill>
                  <a:srgbClr val="696969"/>
                </a:solidFill>
              </a:rPr>
              <a:t>API</a:t>
            </a:r>
            <a:endParaRPr lang="fr-FR" sz="1600" dirty="0">
              <a:solidFill>
                <a:srgbClr val="696969"/>
              </a:solidFill>
            </a:endParaRPr>
          </a:p>
        </p:txBody>
      </p:sp>
      <p:cxnSp>
        <p:nvCxnSpPr>
          <p:cNvPr id="7" name="Straight Arrow Connector 6"/>
          <p:cNvCxnSpPr>
            <a:stCxn id="3" idx="3"/>
            <a:endCxn id="4" idx="1"/>
          </p:cNvCxnSpPr>
          <p:nvPr/>
        </p:nvCxnSpPr>
        <p:spPr>
          <a:xfrm flipV="1">
            <a:off x="5421927" y="2493859"/>
            <a:ext cx="1592621" cy="1491274"/>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stCxn id="3" idx="3"/>
            <a:endCxn id="5" idx="1"/>
          </p:cNvCxnSpPr>
          <p:nvPr/>
        </p:nvCxnSpPr>
        <p:spPr>
          <a:xfrm>
            <a:off x="5421927" y="3985133"/>
            <a:ext cx="1592621" cy="5613"/>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a:stCxn id="3" idx="3"/>
            <a:endCxn id="6" idx="1"/>
          </p:cNvCxnSpPr>
          <p:nvPr/>
        </p:nvCxnSpPr>
        <p:spPr>
          <a:xfrm>
            <a:off x="5421927" y="3985133"/>
            <a:ext cx="1592621" cy="150250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ylindre 9">
            <a:extLst>
              <a:ext uri="{FF2B5EF4-FFF2-40B4-BE49-F238E27FC236}">
                <a16:creationId xmlns:a16="http://schemas.microsoft.com/office/drawing/2014/main" id="{DC4622F3-7963-4E35-956C-31BB57635D75}"/>
              </a:ext>
            </a:extLst>
          </p:cNvPr>
          <p:cNvSpPr/>
          <p:nvPr/>
        </p:nvSpPr>
        <p:spPr bwMode="auto">
          <a:xfrm>
            <a:off x="10411012" y="4029365"/>
            <a:ext cx="1332753" cy="1592618"/>
          </a:xfrm>
          <a:prstGeom prst="can">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rgbClr val="696969"/>
                </a:solidFill>
              </a:rPr>
              <a:t>DB</a:t>
            </a:r>
          </a:p>
        </p:txBody>
      </p:sp>
      <p:sp>
        <p:nvSpPr>
          <p:cNvPr id="12" name="Cylindre 11">
            <a:extLst>
              <a:ext uri="{FF2B5EF4-FFF2-40B4-BE49-F238E27FC236}">
                <a16:creationId xmlns:a16="http://schemas.microsoft.com/office/drawing/2014/main" id="{9C73CE63-DA05-46F7-B9F3-20C4A256BD8A}"/>
              </a:ext>
            </a:extLst>
          </p:cNvPr>
          <p:cNvSpPr/>
          <p:nvPr/>
        </p:nvSpPr>
        <p:spPr bwMode="auto">
          <a:xfrm>
            <a:off x="10411012" y="1730556"/>
            <a:ext cx="1332753" cy="1592618"/>
          </a:xfrm>
          <a:prstGeom prst="can">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rgbClr val="696969"/>
                </a:solidFill>
              </a:rPr>
              <a:t>Redis</a:t>
            </a:r>
          </a:p>
        </p:txBody>
      </p:sp>
      <p:sp>
        <p:nvSpPr>
          <p:cNvPr id="16" name="Rectangle 15">
            <a:extLst>
              <a:ext uri="{FF2B5EF4-FFF2-40B4-BE49-F238E27FC236}">
                <a16:creationId xmlns:a16="http://schemas.microsoft.com/office/drawing/2014/main" id="{BEE031C4-CC5E-4D23-BBC6-38A860FB9F83}"/>
              </a:ext>
            </a:extLst>
          </p:cNvPr>
          <p:cNvSpPr/>
          <p:nvPr/>
        </p:nvSpPr>
        <p:spPr>
          <a:xfrm>
            <a:off x="577990" y="3323174"/>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Reverse proxy</a:t>
            </a:r>
          </a:p>
        </p:txBody>
      </p:sp>
      <p:cxnSp>
        <p:nvCxnSpPr>
          <p:cNvPr id="24" name="Connecteur droit avec flèche 23">
            <a:extLst>
              <a:ext uri="{FF2B5EF4-FFF2-40B4-BE49-F238E27FC236}">
                <a16:creationId xmlns:a16="http://schemas.microsoft.com/office/drawing/2014/main" id="{DF0421BD-FF13-4BD3-8023-0125594F5625}"/>
              </a:ext>
            </a:extLst>
          </p:cNvPr>
          <p:cNvCxnSpPr>
            <a:stCxn id="16" idx="3"/>
            <a:endCxn id="3" idx="1"/>
          </p:cNvCxnSpPr>
          <p:nvPr/>
        </p:nvCxnSpPr>
        <p:spPr>
          <a:xfrm>
            <a:off x="2675127" y="3985133"/>
            <a:ext cx="649663"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6310A6CB-61D8-4286-90B4-7DA350554781}"/>
              </a:ext>
            </a:extLst>
          </p:cNvPr>
          <p:cNvCxnSpPr>
            <a:stCxn id="4" idx="3"/>
            <a:endCxn id="12" idx="2"/>
          </p:cNvCxnSpPr>
          <p:nvPr/>
        </p:nvCxnSpPr>
        <p:spPr>
          <a:xfrm>
            <a:off x="9111685" y="2493859"/>
            <a:ext cx="1299327" cy="33006"/>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5E6E2739-490B-45CC-A317-38CBEECAD487}"/>
              </a:ext>
            </a:extLst>
          </p:cNvPr>
          <p:cNvCxnSpPr>
            <a:stCxn id="4" idx="3"/>
            <a:endCxn id="10" idx="2"/>
          </p:cNvCxnSpPr>
          <p:nvPr/>
        </p:nvCxnSpPr>
        <p:spPr>
          <a:xfrm>
            <a:off x="9111685" y="2493859"/>
            <a:ext cx="1299327" cy="2331815"/>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7DAC9A47-DDC5-4B98-AF01-4ACE1C58E575}"/>
              </a:ext>
            </a:extLst>
          </p:cNvPr>
          <p:cNvCxnSpPr>
            <a:stCxn id="5" idx="3"/>
            <a:endCxn id="10" idx="2"/>
          </p:cNvCxnSpPr>
          <p:nvPr/>
        </p:nvCxnSpPr>
        <p:spPr>
          <a:xfrm>
            <a:off x="9111685" y="3990746"/>
            <a:ext cx="1299327" cy="834928"/>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88FCBE9B-30E0-4D48-8563-379D39A4BF43}"/>
              </a:ext>
            </a:extLst>
          </p:cNvPr>
          <p:cNvCxnSpPr>
            <a:stCxn id="6" idx="3"/>
            <a:endCxn id="10" idx="2"/>
          </p:cNvCxnSpPr>
          <p:nvPr/>
        </p:nvCxnSpPr>
        <p:spPr>
          <a:xfrm flipV="1">
            <a:off x="9111685" y="4825674"/>
            <a:ext cx="1299327" cy="661959"/>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8581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1759920"/>
            <a:ext cx="6460781" cy="1828786"/>
          </a:xfrm>
        </p:spPr>
        <p:txBody>
          <a:bodyPr/>
          <a:lstStyle/>
          <a:p>
            <a:r>
              <a:rPr lang="fr-FR" b="1" dirty="0"/>
              <a:t>Docker</a:t>
            </a:r>
            <a:br>
              <a:rPr lang="fr-FR" dirty="0"/>
            </a:br>
            <a:br>
              <a:rPr lang="fr-FR" dirty="0"/>
            </a:br>
            <a:r>
              <a:rPr lang="fr-FR" sz="4400" dirty="0"/>
              <a:t>Quels sont les outils que l’on utilise ?</a:t>
            </a:r>
            <a:endParaRPr lang="fr-FR" dirty="0"/>
          </a:p>
        </p:txBody>
      </p:sp>
    </p:spTree>
    <p:extLst>
      <p:ext uri="{BB962C8B-B14F-4D97-AF65-F5344CB8AC3E}">
        <p14:creationId xmlns:p14="http://schemas.microsoft.com/office/powerpoint/2010/main" val="1817582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6C6FCFA-70F9-4DCE-B791-90D93DAF564A}"/>
              </a:ext>
            </a:extLst>
          </p:cNvPr>
          <p:cNvSpPr>
            <a:spLocks noGrp="1"/>
          </p:cNvSpPr>
          <p:nvPr>
            <p:ph type="title"/>
          </p:nvPr>
        </p:nvSpPr>
        <p:spPr/>
        <p:txBody>
          <a:bodyPr/>
          <a:lstStyle/>
          <a:p>
            <a:r>
              <a:rPr lang="fr-FR" dirty="0"/>
              <a:t>Docker</a:t>
            </a:r>
          </a:p>
        </p:txBody>
      </p:sp>
      <p:sp>
        <p:nvSpPr>
          <p:cNvPr id="4" name="Espace réservé du texte 3">
            <a:extLst>
              <a:ext uri="{FF2B5EF4-FFF2-40B4-BE49-F238E27FC236}">
                <a16:creationId xmlns:a16="http://schemas.microsoft.com/office/drawing/2014/main" id="{BC66E3AA-E609-4468-BFEB-E31B38DA9DA4}"/>
              </a:ext>
            </a:extLst>
          </p:cNvPr>
          <p:cNvSpPr>
            <a:spLocks noGrp="1"/>
          </p:cNvSpPr>
          <p:nvPr>
            <p:ph type="body" sz="quarter" idx="10"/>
          </p:nvPr>
        </p:nvSpPr>
        <p:spPr>
          <a:xfrm>
            <a:off x="274639" y="1212851"/>
            <a:ext cx="11887200" cy="4554195"/>
          </a:xfrm>
        </p:spPr>
        <p:txBody>
          <a:bodyPr/>
          <a:lstStyle/>
          <a:p>
            <a:pPr marL="571500" indent="-571500">
              <a:buFont typeface="Arial" panose="020B0604020202020204" pitchFamily="34" charset="0"/>
              <a:buChar char="•"/>
            </a:pPr>
            <a:r>
              <a:rPr lang="fr-FR" dirty="0"/>
              <a:t>Sur linux : Docker</a:t>
            </a:r>
          </a:p>
          <a:p>
            <a:pPr marL="571500" indent="-571500">
              <a:buFont typeface="Arial" panose="020B0604020202020204" pitchFamily="34" charset="0"/>
              <a:buChar char="•"/>
            </a:pPr>
            <a:r>
              <a:rPr lang="fr-FR" dirty="0"/>
              <a:t>Sur Windows : Docker desktop (anciennement Docker For Windows)</a:t>
            </a:r>
          </a:p>
          <a:p>
            <a:pPr marL="571500" indent="-571500">
              <a:buFont typeface="Arial" panose="020B0604020202020204" pitchFamily="34" charset="0"/>
              <a:buChar char="•"/>
            </a:pPr>
            <a:r>
              <a:rPr lang="fr-FR" dirty="0"/>
              <a:t>Sur Mac : Docker desktop (anciennement Docker For Mac)</a:t>
            </a:r>
          </a:p>
          <a:p>
            <a:pPr marL="571500" indent="-571500">
              <a:buFont typeface="Arial" panose="020B0604020202020204" pitchFamily="34" charset="0"/>
              <a:buChar char="•"/>
            </a:pPr>
            <a:endParaRPr lang="fr-FR" dirty="0"/>
          </a:p>
          <a:p>
            <a:r>
              <a:rPr lang="fr-FR" dirty="0"/>
              <a:t>-&gt; Interface en ligne de commande</a:t>
            </a:r>
          </a:p>
        </p:txBody>
      </p:sp>
    </p:spTree>
    <p:extLst>
      <p:ext uri="{BB962C8B-B14F-4D97-AF65-F5344CB8AC3E}">
        <p14:creationId xmlns:p14="http://schemas.microsoft.com/office/powerpoint/2010/main" val="38875283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E8F492-8455-41B9-9259-485626BF017A}"/>
              </a:ext>
            </a:extLst>
          </p:cNvPr>
          <p:cNvSpPr>
            <a:spLocks noGrp="1"/>
          </p:cNvSpPr>
          <p:nvPr>
            <p:ph type="title"/>
          </p:nvPr>
        </p:nvSpPr>
        <p:spPr/>
        <p:txBody>
          <a:bodyPr/>
          <a:lstStyle/>
          <a:p>
            <a:r>
              <a:rPr lang="fr-FR" dirty="0"/>
              <a:t>Dockerfile</a:t>
            </a:r>
          </a:p>
        </p:txBody>
      </p:sp>
      <p:sp>
        <p:nvSpPr>
          <p:cNvPr id="3" name="Espace réservé du texte 2">
            <a:extLst>
              <a:ext uri="{FF2B5EF4-FFF2-40B4-BE49-F238E27FC236}">
                <a16:creationId xmlns:a16="http://schemas.microsoft.com/office/drawing/2014/main" id="{1F205A92-55C9-4FEB-8563-407FCC873967}"/>
              </a:ext>
            </a:extLst>
          </p:cNvPr>
          <p:cNvSpPr>
            <a:spLocks noGrp="1"/>
          </p:cNvSpPr>
          <p:nvPr>
            <p:ph type="body" sz="quarter" idx="10"/>
          </p:nvPr>
        </p:nvSpPr>
        <p:spPr>
          <a:xfrm>
            <a:off x="274639" y="1212851"/>
            <a:ext cx="5420937" cy="1846275"/>
          </a:xfrm>
        </p:spPr>
        <p:txBody>
          <a:bodyPr/>
          <a:lstStyle/>
          <a:p>
            <a:r>
              <a:rPr lang="fr-FR" dirty="0"/>
              <a:t>Fichier déclaratif de la structure composant notre application</a:t>
            </a:r>
          </a:p>
        </p:txBody>
      </p:sp>
      <p:sp>
        <p:nvSpPr>
          <p:cNvPr id="4" name="Rectangle 3">
            <a:extLst>
              <a:ext uri="{FF2B5EF4-FFF2-40B4-BE49-F238E27FC236}">
                <a16:creationId xmlns:a16="http://schemas.microsoft.com/office/drawing/2014/main" id="{169466A9-723C-48FC-ABEB-A02506D37E47}"/>
              </a:ext>
            </a:extLst>
          </p:cNvPr>
          <p:cNvSpPr/>
          <p:nvPr/>
        </p:nvSpPr>
        <p:spPr>
          <a:xfrm>
            <a:off x="6218237" y="1721223"/>
            <a:ext cx="6072094" cy="4031873"/>
          </a:xfrm>
          <a:prstGeom prst="rect">
            <a:avLst/>
          </a:prstGeom>
        </p:spPr>
        <p:txBody>
          <a:bodyPr wrap="square">
            <a:spAutoFit/>
          </a:bodyPr>
          <a:lstStyle/>
          <a:p>
            <a:r>
              <a:rPr lang="fr-FR" sz="1600" dirty="0">
                <a:solidFill>
                  <a:srgbClr val="0000FF"/>
                </a:solidFill>
                <a:latin typeface="Consolas" panose="020B0609020204030204" pitchFamily="49" charset="0"/>
              </a:rPr>
              <a:t>FROM</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microsoft</a:t>
            </a:r>
            <a:r>
              <a:rPr lang="fr-FR" sz="1600" dirty="0">
                <a:solidFill>
                  <a:srgbClr val="000000"/>
                </a:solidFill>
                <a:latin typeface="Consolas" panose="020B0609020204030204" pitchFamily="49" charset="0"/>
              </a:rPr>
              <a:t>/aspnetcore-build:2.0 </a:t>
            </a:r>
            <a:r>
              <a:rPr lang="fr-FR" sz="1600" dirty="0">
                <a:solidFill>
                  <a:srgbClr val="0000FF"/>
                </a:solidFill>
                <a:latin typeface="Consolas" panose="020B0609020204030204" pitchFamily="49" charset="0"/>
              </a:rPr>
              <a:t>AS</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build</a:t>
            </a:r>
            <a:endParaRPr lang="fr-FR" sz="1600" dirty="0">
              <a:solidFill>
                <a:srgbClr val="000000"/>
              </a:solidFill>
              <a:latin typeface="Consolas" panose="020B0609020204030204" pitchFamily="49" charset="0"/>
            </a:endParaRPr>
          </a:p>
          <a:p>
            <a:r>
              <a:rPr lang="fr-FR" sz="1600" dirty="0">
                <a:solidFill>
                  <a:srgbClr val="0000FF"/>
                </a:solidFill>
                <a:latin typeface="Consolas" panose="020B0609020204030204" pitchFamily="49" charset="0"/>
              </a:rPr>
              <a:t>WORKDIR</a:t>
            </a:r>
            <a:r>
              <a:rPr lang="fr-FR" sz="1600" dirty="0">
                <a:solidFill>
                  <a:srgbClr val="000000"/>
                </a:solidFill>
                <a:latin typeface="Consolas" panose="020B0609020204030204" pitchFamily="49" charset="0"/>
              </a:rPr>
              <a:t> /src</a:t>
            </a:r>
          </a:p>
          <a:p>
            <a:r>
              <a:rPr lang="fr-FR" sz="1600" dirty="0">
                <a:solidFill>
                  <a:srgbClr val="0000FF"/>
                </a:solidFill>
                <a:latin typeface="Consolas" panose="020B0609020204030204" pitchFamily="49" charset="0"/>
              </a:rPr>
              <a:t>COPY</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CFlix</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CFlix.csproj</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CFlix</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CFlix.csproj</a:t>
            </a:r>
            <a:endParaRPr lang="fr-FR" sz="1600" dirty="0">
              <a:solidFill>
                <a:srgbClr val="000000"/>
              </a:solidFill>
              <a:latin typeface="Consolas" panose="020B0609020204030204" pitchFamily="49" charset="0"/>
            </a:endParaRPr>
          </a:p>
          <a:p>
            <a:r>
              <a:rPr lang="fr-FR" sz="1600" dirty="0">
                <a:solidFill>
                  <a:srgbClr val="0000FF"/>
                </a:solidFill>
                <a:latin typeface="Consolas" panose="020B0609020204030204" pitchFamily="49" charset="0"/>
              </a:rPr>
              <a:t>COPY</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sln</a:t>
            </a:r>
            <a:r>
              <a:rPr lang="fr-FR" sz="1600" dirty="0">
                <a:solidFill>
                  <a:srgbClr val="000000"/>
                </a:solidFill>
                <a:latin typeface="Consolas" panose="020B0609020204030204" pitchFamily="49" charset="0"/>
              </a:rPr>
              <a:t> ./</a:t>
            </a:r>
          </a:p>
          <a:p>
            <a:r>
              <a:rPr lang="fr-FR" sz="1600" dirty="0">
                <a:solidFill>
                  <a:srgbClr val="0000FF"/>
                </a:solidFill>
                <a:latin typeface="Consolas" panose="020B0609020204030204" pitchFamily="49" charset="0"/>
              </a:rPr>
              <a:t>RUN</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dotnet</a:t>
            </a:r>
            <a:r>
              <a:rPr lang="fr-FR" sz="1600" dirty="0">
                <a:solidFill>
                  <a:srgbClr val="000000"/>
                </a:solidFill>
                <a:latin typeface="Consolas" panose="020B0609020204030204" pitchFamily="49" charset="0"/>
              </a:rPr>
              <a:t> restore</a:t>
            </a:r>
          </a:p>
          <a:p>
            <a:br>
              <a:rPr lang="fr-FR" sz="1600" dirty="0">
                <a:solidFill>
                  <a:srgbClr val="000000"/>
                </a:solidFill>
                <a:latin typeface="Consolas" panose="020B0609020204030204" pitchFamily="49" charset="0"/>
              </a:rPr>
            </a:br>
            <a:r>
              <a:rPr lang="fr-FR" sz="1600" dirty="0">
                <a:solidFill>
                  <a:srgbClr val="0000FF"/>
                </a:solidFill>
                <a:latin typeface="Consolas" panose="020B0609020204030204" pitchFamily="49" charset="0"/>
              </a:rPr>
              <a:t>COPY</a:t>
            </a:r>
            <a:r>
              <a:rPr lang="fr-FR" sz="1600" dirty="0">
                <a:solidFill>
                  <a:srgbClr val="000000"/>
                </a:solidFill>
                <a:latin typeface="Consolas" panose="020B0609020204030204" pitchFamily="49" charset="0"/>
              </a:rPr>
              <a:t> . ./</a:t>
            </a:r>
          </a:p>
          <a:p>
            <a:r>
              <a:rPr lang="fr-FR" sz="1600" dirty="0">
                <a:solidFill>
                  <a:srgbClr val="0000FF"/>
                </a:solidFill>
                <a:latin typeface="Consolas" panose="020B0609020204030204" pitchFamily="49" charset="0"/>
              </a:rPr>
              <a:t>RUN</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dotnet</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publish</a:t>
            </a:r>
            <a:r>
              <a:rPr lang="fr-FR" sz="1600" dirty="0">
                <a:solidFill>
                  <a:srgbClr val="000000"/>
                </a:solidFill>
                <a:latin typeface="Consolas" panose="020B0609020204030204" pitchFamily="49" charset="0"/>
              </a:rPr>
              <a:t> -c Release -o out</a:t>
            </a:r>
          </a:p>
          <a:p>
            <a:br>
              <a:rPr lang="fr-FR" sz="1600" dirty="0">
                <a:solidFill>
                  <a:srgbClr val="000000"/>
                </a:solidFill>
                <a:latin typeface="Consolas" panose="020B0609020204030204" pitchFamily="49" charset="0"/>
              </a:rPr>
            </a:br>
            <a:r>
              <a:rPr lang="fr-FR" sz="1600" dirty="0">
                <a:solidFill>
                  <a:srgbClr val="0000FF"/>
                </a:solidFill>
                <a:latin typeface="Consolas" panose="020B0609020204030204" pitchFamily="49" charset="0"/>
              </a:rPr>
              <a:t>FROM</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microsoft</a:t>
            </a:r>
            <a:r>
              <a:rPr lang="fr-FR" sz="1600" dirty="0">
                <a:solidFill>
                  <a:srgbClr val="000000"/>
                </a:solidFill>
                <a:latin typeface="Consolas" panose="020B0609020204030204" pitchFamily="49" charset="0"/>
              </a:rPr>
              <a:t>/aspnetcore:2.0</a:t>
            </a:r>
          </a:p>
          <a:p>
            <a:r>
              <a:rPr lang="fr-FR" sz="1600" dirty="0">
                <a:solidFill>
                  <a:srgbClr val="0000FF"/>
                </a:solidFill>
                <a:latin typeface="Consolas" panose="020B0609020204030204" pitchFamily="49" charset="0"/>
              </a:rPr>
              <a:t>WORKDIR</a:t>
            </a:r>
            <a:r>
              <a:rPr lang="fr-FR" sz="1600" dirty="0">
                <a:solidFill>
                  <a:srgbClr val="000000"/>
                </a:solidFill>
                <a:latin typeface="Consolas" panose="020B0609020204030204" pitchFamily="49" charset="0"/>
              </a:rPr>
              <a:t> /app</a:t>
            </a:r>
          </a:p>
          <a:p>
            <a:r>
              <a:rPr lang="fr-FR" sz="1600" dirty="0">
                <a:solidFill>
                  <a:srgbClr val="0000FF"/>
                </a:solidFill>
                <a:latin typeface="Consolas" panose="020B0609020204030204" pitchFamily="49" charset="0"/>
              </a:rPr>
              <a:t>EXPOSE</a:t>
            </a:r>
            <a:r>
              <a:rPr lang="fr-FR" sz="1600" dirty="0">
                <a:solidFill>
                  <a:srgbClr val="000000"/>
                </a:solidFill>
                <a:latin typeface="Consolas" panose="020B0609020204030204" pitchFamily="49" charset="0"/>
              </a:rPr>
              <a:t> 80</a:t>
            </a:r>
          </a:p>
          <a:p>
            <a:r>
              <a:rPr lang="fr-FR" sz="1600" dirty="0">
                <a:solidFill>
                  <a:srgbClr val="0000FF"/>
                </a:solidFill>
                <a:latin typeface="Consolas" panose="020B0609020204030204" pitchFamily="49" charset="0"/>
              </a:rPr>
              <a:t>COPY</a:t>
            </a:r>
            <a:r>
              <a:rPr lang="fr-FR" sz="1600" dirty="0">
                <a:solidFill>
                  <a:srgbClr val="000000"/>
                </a:solidFill>
                <a:latin typeface="Consolas" panose="020B0609020204030204" pitchFamily="49" charset="0"/>
              </a:rPr>
              <a:t> --</a:t>
            </a:r>
            <a:r>
              <a:rPr lang="fr-FR" sz="1600" dirty="0" err="1">
                <a:solidFill>
                  <a:srgbClr val="000000"/>
                </a:solidFill>
                <a:latin typeface="Consolas" panose="020B0609020204030204" pitchFamily="49" charset="0"/>
              </a:rPr>
              <a:t>from</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build</a:t>
            </a:r>
            <a:r>
              <a:rPr lang="fr-FR" sz="1600" dirty="0">
                <a:solidFill>
                  <a:srgbClr val="000000"/>
                </a:solidFill>
                <a:latin typeface="Consolas" panose="020B0609020204030204" pitchFamily="49" charset="0"/>
              </a:rPr>
              <a:t> /src/</a:t>
            </a:r>
            <a:r>
              <a:rPr lang="fr-FR" sz="1600" dirty="0" err="1">
                <a:solidFill>
                  <a:srgbClr val="000000"/>
                </a:solidFill>
                <a:latin typeface="Consolas" panose="020B0609020204030204" pitchFamily="49" charset="0"/>
              </a:rPr>
              <a:t>CFlix</a:t>
            </a:r>
            <a:r>
              <a:rPr lang="fr-FR" sz="1600" dirty="0">
                <a:solidFill>
                  <a:srgbClr val="000000"/>
                </a:solidFill>
                <a:latin typeface="Consolas" panose="020B0609020204030204" pitchFamily="49" charset="0"/>
              </a:rPr>
              <a:t>/out ./</a:t>
            </a:r>
          </a:p>
          <a:p>
            <a:r>
              <a:rPr lang="fr-FR" sz="1600" dirty="0">
                <a:solidFill>
                  <a:srgbClr val="0000FF"/>
                </a:solidFill>
                <a:latin typeface="Consolas" panose="020B0609020204030204" pitchFamily="49" charset="0"/>
              </a:rPr>
              <a:t>ENTRYPOINT</a:t>
            </a:r>
            <a:r>
              <a:rPr lang="fr-FR" sz="1600" dirty="0">
                <a:solidFill>
                  <a:srgbClr val="000000"/>
                </a:solidFill>
                <a:latin typeface="Consolas" panose="020B0609020204030204" pitchFamily="49" charset="0"/>
              </a:rPr>
              <a:t> [</a:t>
            </a:r>
            <a:r>
              <a:rPr lang="fr-FR" sz="1600" dirty="0">
                <a:solidFill>
                  <a:srgbClr val="A31515"/>
                </a:solidFill>
                <a:latin typeface="Consolas" panose="020B0609020204030204" pitchFamily="49" charset="0"/>
              </a:rPr>
              <a:t>"</a:t>
            </a:r>
            <a:r>
              <a:rPr lang="fr-FR" sz="1600" dirty="0" err="1">
                <a:solidFill>
                  <a:srgbClr val="A31515"/>
                </a:solidFill>
                <a:latin typeface="Consolas" panose="020B0609020204030204" pitchFamily="49" charset="0"/>
              </a:rPr>
              <a:t>dotnet</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 </a:t>
            </a:r>
            <a:r>
              <a:rPr lang="fr-FR" sz="1600" dirty="0">
                <a:solidFill>
                  <a:srgbClr val="A31515"/>
                </a:solidFill>
                <a:latin typeface="Consolas" panose="020B0609020204030204" pitchFamily="49" charset="0"/>
              </a:rPr>
              <a:t>"CFlix.dll"</a:t>
            </a:r>
            <a:r>
              <a:rPr lang="fr-FR" sz="1600" dirty="0">
                <a:solidFill>
                  <a:srgbClr val="000000"/>
                </a:solidFill>
                <a:latin typeface="Consolas" panose="020B0609020204030204" pitchFamily="49" charset="0"/>
              </a:rPr>
              <a:t>]</a:t>
            </a:r>
          </a:p>
          <a:p>
            <a:br>
              <a:rPr lang="fr-FR" sz="1600" dirty="0">
                <a:solidFill>
                  <a:srgbClr val="000000"/>
                </a:solidFill>
                <a:latin typeface="Consolas" panose="020B0609020204030204" pitchFamily="49" charset="0"/>
              </a:rPr>
            </a:br>
            <a:endParaRPr lang="fr-FR" sz="1600" b="0" dirty="0">
              <a:solidFill>
                <a:srgbClr val="000000"/>
              </a:solidFill>
              <a:effectLst/>
              <a:latin typeface="Consolas" panose="020B0609020204030204" pitchFamily="49" charset="0"/>
            </a:endParaRPr>
          </a:p>
        </p:txBody>
      </p:sp>
      <p:sp>
        <p:nvSpPr>
          <p:cNvPr id="5" name="ZoneTexte 4">
            <a:extLst>
              <a:ext uri="{FF2B5EF4-FFF2-40B4-BE49-F238E27FC236}">
                <a16:creationId xmlns:a16="http://schemas.microsoft.com/office/drawing/2014/main" id="{4965DE4F-E428-4B45-BE05-6851890B6279}"/>
              </a:ext>
            </a:extLst>
          </p:cNvPr>
          <p:cNvSpPr txBox="1"/>
          <p:nvPr/>
        </p:nvSpPr>
        <p:spPr>
          <a:xfrm>
            <a:off x="274639" y="4069976"/>
            <a:ext cx="5570349" cy="1037207"/>
          </a:xfrm>
          <a:prstGeom prst="rect">
            <a:avLst/>
          </a:prstGeom>
          <a:noFill/>
        </p:spPr>
        <p:txBody>
          <a:bodyPr wrap="squar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docker </a:t>
            </a:r>
            <a:r>
              <a:rPr lang="fr-FR" sz="2400" dirty="0" err="1">
                <a:gradFill>
                  <a:gsLst>
                    <a:gs pos="2917">
                      <a:schemeClr val="tx1"/>
                    </a:gs>
                    <a:gs pos="30000">
                      <a:schemeClr val="tx1"/>
                    </a:gs>
                  </a:gsLst>
                  <a:lin ang="5400000" scaled="0"/>
                </a:gradFill>
              </a:rPr>
              <a:t>build</a:t>
            </a:r>
            <a:r>
              <a:rPr lang="fr-FR" sz="2400" dirty="0">
                <a:gradFill>
                  <a:gsLst>
                    <a:gs pos="2917">
                      <a:schemeClr val="tx1"/>
                    </a:gs>
                    <a:gs pos="30000">
                      <a:schemeClr val="tx1"/>
                    </a:gs>
                  </a:gsLst>
                  <a:lin ang="5400000" scaled="0"/>
                </a:gradFill>
              </a:rPr>
              <a:t> -t cflix .</a:t>
            </a:r>
          </a:p>
          <a:p>
            <a:pPr>
              <a:lnSpc>
                <a:spcPct val="90000"/>
              </a:lnSpc>
              <a:spcAft>
                <a:spcPts val="600"/>
              </a:spcAft>
            </a:pPr>
            <a:r>
              <a:rPr lang="fr-FR" sz="2400" dirty="0">
                <a:gradFill>
                  <a:gsLst>
                    <a:gs pos="2917">
                      <a:schemeClr val="tx1"/>
                    </a:gs>
                    <a:gs pos="30000">
                      <a:schemeClr val="tx1"/>
                    </a:gs>
                  </a:gsLst>
                  <a:lin ang="5400000" scaled="0"/>
                </a:gradFill>
              </a:rPr>
              <a:t>docker run –p 80:80 cflix</a:t>
            </a:r>
          </a:p>
        </p:txBody>
      </p:sp>
    </p:spTree>
    <p:extLst>
      <p:ext uri="{BB962C8B-B14F-4D97-AF65-F5344CB8AC3E}">
        <p14:creationId xmlns:p14="http://schemas.microsoft.com/office/powerpoint/2010/main" val="28402596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93302E-197F-4A86-AF82-DA561C27C1B5}"/>
              </a:ext>
            </a:extLst>
          </p:cNvPr>
          <p:cNvSpPr>
            <a:spLocks noGrp="1"/>
          </p:cNvSpPr>
          <p:nvPr>
            <p:ph type="title"/>
          </p:nvPr>
        </p:nvSpPr>
        <p:spPr/>
        <p:txBody>
          <a:bodyPr/>
          <a:lstStyle/>
          <a:p>
            <a:r>
              <a:rPr lang="fr-FR" dirty="0"/>
              <a:t>Docker compose</a:t>
            </a:r>
          </a:p>
        </p:txBody>
      </p:sp>
      <p:sp>
        <p:nvSpPr>
          <p:cNvPr id="3" name="Espace réservé du texte 2">
            <a:extLst>
              <a:ext uri="{FF2B5EF4-FFF2-40B4-BE49-F238E27FC236}">
                <a16:creationId xmlns:a16="http://schemas.microsoft.com/office/drawing/2014/main" id="{6DD2618E-40BA-4991-88C8-FFAACADEC8E0}"/>
              </a:ext>
            </a:extLst>
          </p:cNvPr>
          <p:cNvSpPr>
            <a:spLocks noGrp="1"/>
          </p:cNvSpPr>
          <p:nvPr>
            <p:ph type="body" sz="quarter" idx="10"/>
          </p:nvPr>
        </p:nvSpPr>
        <p:spPr>
          <a:xfrm>
            <a:off x="274639" y="1212851"/>
            <a:ext cx="11887200" cy="3200235"/>
          </a:xfrm>
        </p:spPr>
        <p:txBody>
          <a:bodyPr/>
          <a:lstStyle/>
          <a:p>
            <a:r>
              <a:rPr lang="fr-FR" dirty="0"/>
              <a:t>Inclus nativement sur Windows et Mac, à installer à part sur linux</a:t>
            </a:r>
          </a:p>
          <a:p>
            <a:endParaRPr lang="fr-FR" dirty="0"/>
          </a:p>
          <a:p>
            <a:r>
              <a:rPr lang="fr-FR" dirty="0"/>
              <a:t>Permet d’organiser de façon structuré l’ensemble des services nécessaires à l’application</a:t>
            </a:r>
          </a:p>
        </p:txBody>
      </p:sp>
    </p:spTree>
    <p:extLst>
      <p:ext uri="{BB962C8B-B14F-4D97-AF65-F5344CB8AC3E}">
        <p14:creationId xmlns:p14="http://schemas.microsoft.com/office/powerpoint/2010/main" val="9060122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E8F492-8455-41B9-9259-485626BF017A}"/>
              </a:ext>
            </a:extLst>
          </p:cNvPr>
          <p:cNvSpPr>
            <a:spLocks noGrp="1"/>
          </p:cNvSpPr>
          <p:nvPr>
            <p:ph type="title"/>
          </p:nvPr>
        </p:nvSpPr>
        <p:spPr/>
        <p:txBody>
          <a:bodyPr/>
          <a:lstStyle/>
          <a:p>
            <a:r>
              <a:rPr lang="fr-FR" dirty="0"/>
              <a:t>Docker-</a:t>
            </a:r>
            <a:r>
              <a:rPr lang="fr-FR" dirty="0" err="1"/>
              <a:t>compose.yml</a:t>
            </a:r>
            <a:endParaRPr lang="fr-FR" dirty="0"/>
          </a:p>
        </p:txBody>
      </p:sp>
      <p:sp>
        <p:nvSpPr>
          <p:cNvPr id="3" name="Espace réservé du texte 2">
            <a:extLst>
              <a:ext uri="{FF2B5EF4-FFF2-40B4-BE49-F238E27FC236}">
                <a16:creationId xmlns:a16="http://schemas.microsoft.com/office/drawing/2014/main" id="{1F205A92-55C9-4FEB-8563-407FCC873967}"/>
              </a:ext>
            </a:extLst>
          </p:cNvPr>
          <p:cNvSpPr>
            <a:spLocks noGrp="1"/>
          </p:cNvSpPr>
          <p:nvPr>
            <p:ph type="body" sz="quarter" idx="10"/>
          </p:nvPr>
        </p:nvSpPr>
        <p:spPr>
          <a:xfrm>
            <a:off x="274639" y="1212851"/>
            <a:ext cx="5420937" cy="738536"/>
          </a:xfrm>
        </p:spPr>
        <p:txBody>
          <a:bodyPr/>
          <a:lstStyle/>
          <a:p>
            <a:endParaRPr lang="fr-FR" dirty="0"/>
          </a:p>
        </p:txBody>
      </p:sp>
      <p:sp>
        <p:nvSpPr>
          <p:cNvPr id="5" name="ZoneTexte 4">
            <a:extLst>
              <a:ext uri="{FF2B5EF4-FFF2-40B4-BE49-F238E27FC236}">
                <a16:creationId xmlns:a16="http://schemas.microsoft.com/office/drawing/2014/main" id="{4965DE4F-E428-4B45-BE05-6851890B6279}"/>
              </a:ext>
            </a:extLst>
          </p:cNvPr>
          <p:cNvSpPr txBox="1"/>
          <p:nvPr/>
        </p:nvSpPr>
        <p:spPr>
          <a:xfrm>
            <a:off x="274639" y="3310964"/>
            <a:ext cx="5570349" cy="1037207"/>
          </a:xfrm>
          <a:prstGeom prst="rect">
            <a:avLst/>
          </a:prstGeom>
          <a:noFill/>
        </p:spPr>
        <p:txBody>
          <a:bodyPr wrap="squar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docker compose up –d</a:t>
            </a:r>
          </a:p>
          <a:p>
            <a:pPr>
              <a:lnSpc>
                <a:spcPct val="90000"/>
              </a:lnSpc>
              <a:spcAft>
                <a:spcPts val="600"/>
              </a:spcAft>
            </a:pPr>
            <a:r>
              <a:rPr lang="fr-FR" sz="2400" dirty="0">
                <a:gradFill>
                  <a:gsLst>
                    <a:gs pos="2917">
                      <a:schemeClr val="tx1"/>
                    </a:gs>
                    <a:gs pos="30000">
                      <a:schemeClr val="tx1"/>
                    </a:gs>
                  </a:gsLst>
                  <a:lin ang="5400000" scaled="0"/>
                </a:gradFill>
              </a:rPr>
              <a:t>docker-compose down</a:t>
            </a:r>
          </a:p>
        </p:txBody>
      </p:sp>
      <p:sp>
        <p:nvSpPr>
          <p:cNvPr id="6" name="ZoneTexte 5">
            <a:extLst>
              <a:ext uri="{FF2B5EF4-FFF2-40B4-BE49-F238E27FC236}">
                <a16:creationId xmlns:a16="http://schemas.microsoft.com/office/drawing/2014/main" id="{79B99CCE-E928-4FA5-AA77-CA4941919A76}"/>
              </a:ext>
            </a:extLst>
          </p:cNvPr>
          <p:cNvSpPr txBox="1"/>
          <p:nvPr/>
        </p:nvSpPr>
        <p:spPr>
          <a:xfrm>
            <a:off x="6317129" y="836706"/>
            <a:ext cx="5713506" cy="6084743"/>
          </a:xfrm>
          <a:prstGeom prst="rect">
            <a:avLst/>
          </a:prstGeom>
          <a:noFill/>
        </p:spPr>
        <p:txBody>
          <a:bodyPr wrap="square" lIns="182880" tIns="146304" rIns="182880" bIns="146304" rtlCol="0">
            <a:spAutoFit/>
          </a:bodyPr>
          <a:lstStyle/>
          <a:p>
            <a:r>
              <a:rPr lang="fr-FR" dirty="0">
                <a:solidFill>
                  <a:srgbClr val="800000"/>
                </a:solidFill>
                <a:latin typeface="Consolas" panose="020B0609020204030204" pitchFamily="49" charset="0"/>
              </a:rPr>
              <a:t>version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'3'</a:t>
            </a:r>
            <a:endParaRPr lang="fr-FR" dirty="0">
              <a:solidFill>
                <a:srgbClr val="000000"/>
              </a:solidFill>
              <a:latin typeface="Consolas" panose="020B0609020204030204" pitchFamily="49" charset="0"/>
            </a:endParaRPr>
          </a:p>
          <a:p>
            <a:br>
              <a:rPr lang="fr-FR" dirty="0">
                <a:solidFill>
                  <a:srgbClr val="000000"/>
                </a:solidFill>
                <a:latin typeface="Consolas" panose="020B0609020204030204" pitchFamily="49" charset="0"/>
              </a:rPr>
            </a:br>
            <a:r>
              <a:rPr lang="fr-FR" dirty="0">
                <a:solidFill>
                  <a:srgbClr val="800000"/>
                </a:solidFill>
                <a:latin typeface="Consolas" panose="020B0609020204030204" pitchFamily="49" charset="0"/>
              </a:rPr>
              <a:t>services</a:t>
            </a:r>
            <a:r>
              <a:rPr lang="fr-FR" dirty="0">
                <a:solidFill>
                  <a:srgbClr val="000000"/>
                </a:solidFill>
                <a:latin typeface="Consolas" panose="020B0609020204030204" pitchFamily="49" charset="0"/>
              </a:rPr>
              <a:t>:</a:t>
            </a:r>
            <a:endParaRPr lang="fr-FR" dirty="0">
              <a:gradFill>
                <a:gsLst>
                  <a:gs pos="2917">
                    <a:schemeClr val="tx1"/>
                  </a:gs>
                  <a:gs pos="30000">
                    <a:schemeClr val="tx1"/>
                  </a:gs>
                </a:gsLst>
                <a:lin ang="5400000" scaled="0"/>
              </a:gradFill>
            </a:endParaRPr>
          </a:p>
          <a:p>
            <a:r>
              <a:rPr lang="fr-FR" dirty="0">
                <a:solidFill>
                  <a:srgbClr val="800000"/>
                </a:solidFill>
                <a:latin typeface="Consolas" panose="020B0609020204030204" pitchFamily="49" charset="0"/>
              </a:rPr>
              <a:t>  cflix</a:t>
            </a:r>
            <a:r>
              <a:rPr lang="fr-FR" dirty="0">
                <a:solidFill>
                  <a:srgbClr val="000000"/>
                </a:solidFill>
                <a:latin typeface="Consolas" panose="020B0609020204030204" pitchFamily="49" charset="0"/>
              </a:rPr>
              <a:t>:</a:t>
            </a:r>
          </a:p>
          <a:p>
            <a:r>
              <a:rPr lang="fr-FR" dirty="0">
                <a:solidFill>
                  <a:srgbClr val="800000"/>
                </a:solidFill>
                <a:latin typeface="Consolas" panose="020B0609020204030204" pitchFamily="49" charset="0"/>
              </a:rPr>
              <a:t>    image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cflix/cflix</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a:t>
            </a:r>
            <a:r>
              <a:rPr lang="fr-FR" dirty="0" err="1">
                <a:solidFill>
                  <a:srgbClr val="800000"/>
                </a:solidFill>
                <a:latin typeface="Consolas" panose="020B0609020204030204" pitchFamily="49" charset="0"/>
              </a:rPr>
              <a:t>build</a:t>
            </a:r>
            <a:r>
              <a:rPr lang="fr-FR" dirty="0">
                <a:solidFill>
                  <a:srgbClr val="000000"/>
                </a:solidFill>
                <a:latin typeface="Consolas" panose="020B0609020204030204" pitchFamily="49" charset="0"/>
              </a:rPr>
              <a:t>:</a:t>
            </a:r>
          </a:p>
          <a:p>
            <a:r>
              <a:rPr lang="fr-FR" dirty="0">
                <a:solidFill>
                  <a:srgbClr val="800000"/>
                </a:solidFill>
                <a:latin typeface="Consolas" panose="020B0609020204030204" pitchFamily="49" charset="0"/>
              </a:rPr>
              <a:t>      </a:t>
            </a:r>
            <a:r>
              <a:rPr lang="fr-FR" dirty="0" err="1">
                <a:solidFill>
                  <a:srgbClr val="800000"/>
                </a:solidFill>
                <a:latin typeface="Consolas" panose="020B0609020204030204" pitchFamily="49" charset="0"/>
              </a:rPr>
              <a:t>context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FF"/>
                </a:solidFill>
                <a:latin typeface="Consolas" panose="020B0609020204030204" pitchFamily="49" charset="0"/>
              </a:rPr>
              <a:t>CFlix</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dockerfile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Dockerfile</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restart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always</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a:t>
            </a:r>
            <a:r>
              <a:rPr lang="fr-FR" dirty="0" err="1">
                <a:solidFill>
                  <a:srgbClr val="800000"/>
                </a:solidFill>
                <a:latin typeface="Consolas" panose="020B0609020204030204" pitchFamily="49" charset="0"/>
              </a:rPr>
              <a:t>depends_on</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 </a:t>
            </a:r>
            <a:r>
              <a:rPr lang="fr-FR" dirty="0" err="1">
                <a:solidFill>
                  <a:srgbClr val="0000FF"/>
                </a:solidFill>
                <a:latin typeface="Consolas" panose="020B0609020204030204" pitchFamily="49" charset="0"/>
              </a:rPr>
              <a:t>postgres</a:t>
            </a:r>
            <a:endParaRPr lang="fr-FR" dirty="0">
              <a:solidFill>
                <a:srgbClr val="000000"/>
              </a:solidFill>
              <a:latin typeface="Consolas" panose="020B0609020204030204" pitchFamily="49" charset="0"/>
            </a:endParaRPr>
          </a:p>
          <a:p>
            <a:br>
              <a:rPr lang="fr-FR" dirty="0">
                <a:gradFill>
                  <a:gsLst>
                    <a:gs pos="2917">
                      <a:schemeClr val="tx1"/>
                    </a:gs>
                    <a:gs pos="30000">
                      <a:schemeClr val="tx1"/>
                    </a:gs>
                  </a:gsLst>
                  <a:lin ang="5400000" scaled="0"/>
                </a:gradFill>
              </a:rPr>
            </a:br>
            <a:r>
              <a:rPr lang="fr-FR" dirty="0">
                <a:gradFill>
                  <a:gsLst>
                    <a:gs pos="2917">
                      <a:schemeClr val="tx1"/>
                    </a:gs>
                    <a:gs pos="30000">
                      <a:schemeClr val="tx1"/>
                    </a:gs>
                  </a:gsLst>
                  <a:lin ang="5400000" scaled="0"/>
                </a:gradFill>
              </a:rPr>
              <a:t>  </a:t>
            </a:r>
            <a:r>
              <a:rPr lang="fr-FR" dirty="0" err="1">
                <a:solidFill>
                  <a:srgbClr val="800000"/>
                </a:solidFill>
                <a:latin typeface="Consolas" panose="020B0609020204030204" pitchFamily="49" charset="0"/>
              </a:rPr>
              <a:t>postgres</a:t>
            </a:r>
            <a:r>
              <a:rPr lang="fr-FR" dirty="0">
                <a:solidFill>
                  <a:srgbClr val="000000"/>
                </a:solidFill>
                <a:latin typeface="Consolas" panose="020B0609020204030204" pitchFamily="49" charset="0"/>
              </a:rPr>
              <a:t>:</a:t>
            </a:r>
          </a:p>
          <a:p>
            <a:r>
              <a:rPr lang="fr-FR" dirty="0">
                <a:solidFill>
                  <a:srgbClr val="800000"/>
                </a:solidFill>
                <a:latin typeface="Consolas" panose="020B0609020204030204" pitchFamily="49" charset="0"/>
              </a:rPr>
              <a:t>    image</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postgres:alpine</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restart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always</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volumes</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 </a:t>
            </a:r>
            <a:r>
              <a:rPr lang="fr-FR" dirty="0" err="1">
                <a:solidFill>
                  <a:srgbClr val="0000FF"/>
                </a:solidFill>
                <a:latin typeface="Consolas" panose="020B0609020204030204" pitchFamily="49" charset="0"/>
              </a:rPr>
              <a:t>pgdata</a:t>
            </a:r>
            <a:r>
              <a:rPr lang="fr-FR" dirty="0">
                <a:solidFill>
                  <a:srgbClr val="0000FF"/>
                </a:solidFill>
                <a:latin typeface="Consolas" panose="020B0609020204030204" pitchFamily="49" charset="0"/>
              </a:rPr>
              <a:t>:/var/lib/</a:t>
            </a:r>
            <a:r>
              <a:rPr lang="fr-FR" dirty="0" err="1">
                <a:solidFill>
                  <a:srgbClr val="0000FF"/>
                </a:solidFill>
                <a:latin typeface="Consolas" panose="020B0609020204030204" pitchFamily="49" charset="0"/>
              </a:rPr>
              <a:t>postgresql</a:t>
            </a:r>
            <a:r>
              <a:rPr lang="fr-FR" dirty="0">
                <a:solidFill>
                  <a:srgbClr val="0000FF"/>
                </a:solidFill>
                <a:latin typeface="Consolas" panose="020B0609020204030204" pitchFamily="49" charset="0"/>
              </a:rPr>
              <a:t>/data</a:t>
            </a:r>
            <a:endParaRPr lang="fr-FR" dirty="0">
              <a:solidFill>
                <a:srgbClr val="000000"/>
              </a:solidFill>
              <a:latin typeface="Consolas" panose="020B0609020204030204" pitchFamily="49" charset="0"/>
            </a:endParaRPr>
          </a:p>
          <a:p>
            <a:r>
              <a:rPr lang="fr-FR" dirty="0">
                <a:solidFill>
                  <a:srgbClr val="800000"/>
                </a:solidFill>
                <a:latin typeface="Consolas" panose="020B0609020204030204" pitchFamily="49" charset="0"/>
              </a:rPr>
              <a:t>    </a:t>
            </a:r>
            <a:r>
              <a:rPr lang="fr-FR" dirty="0" err="1">
                <a:solidFill>
                  <a:srgbClr val="800000"/>
                </a:solidFill>
                <a:latin typeface="Consolas" panose="020B0609020204030204" pitchFamily="49" charset="0"/>
              </a:rPr>
              <a:t>environment</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 </a:t>
            </a:r>
            <a:r>
              <a:rPr lang="fr-FR" dirty="0">
                <a:solidFill>
                  <a:srgbClr val="0000FF"/>
                </a:solidFill>
                <a:latin typeface="Consolas" panose="020B0609020204030204" pitchFamily="49" charset="0"/>
              </a:rPr>
              <a:t>POSTGRES_PASSWORD=</a:t>
            </a:r>
            <a:r>
              <a:rPr lang="fr-FR" dirty="0" err="1">
                <a:solidFill>
                  <a:srgbClr val="0000FF"/>
                </a:solidFill>
                <a:latin typeface="Consolas" panose="020B0609020204030204" pitchFamily="49" charset="0"/>
              </a:rPr>
              <a:t>postgres_password</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 </a:t>
            </a:r>
            <a:r>
              <a:rPr lang="fr-FR" dirty="0">
                <a:solidFill>
                  <a:srgbClr val="0000FF"/>
                </a:solidFill>
                <a:latin typeface="Consolas" panose="020B0609020204030204" pitchFamily="49" charset="0"/>
              </a:rPr>
              <a:t>POSTGRES_DB=cflix</a:t>
            </a:r>
            <a:endParaRPr lang="fr-FR" dirty="0">
              <a:solidFill>
                <a:srgbClr val="000000"/>
              </a:solidFill>
              <a:latin typeface="Consolas" panose="020B0609020204030204" pitchFamily="49" charset="0"/>
            </a:endParaRPr>
          </a:p>
          <a:p>
            <a:pPr>
              <a:lnSpc>
                <a:spcPct val="90000"/>
              </a:lnSpc>
              <a:spcAft>
                <a:spcPts val="600"/>
              </a:spcAft>
            </a:pPr>
            <a:endParaRPr lang="fr-FR"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14427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F343DB-AA26-4D17-B2FA-7A257716C457}"/>
              </a:ext>
            </a:extLst>
          </p:cNvPr>
          <p:cNvSpPr>
            <a:spLocks noGrp="1"/>
          </p:cNvSpPr>
          <p:nvPr>
            <p:ph type="title"/>
          </p:nvPr>
        </p:nvSpPr>
        <p:spPr/>
        <p:txBody>
          <a:bodyPr/>
          <a:lstStyle/>
          <a:p>
            <a:r>
              <a:rPr lang="fr-FR" dirty="0" err="1"/>
              <a:t>Kubernetes</a:t>
            </a:r>
            <a:endParaRPr lang="fr-FR" dirty="0"/>
          </a:p>
        </p:txBody>
      </p:sp>
      <p:pic>
        <p:nvPicPr>
          <p:cNvPr id="5" name="Image 4">
            <a:extLst>
              <a:ext uri="{FF2B5EF4-FFF2-40B4-BE49-F238E27FC236}">
                <a16:creationId xmlns:a16="http://schemas.microsoft.com/office/drawing/2014/main" id="{37E29240-5AEE-4201-9F0D-4F3E36AFAE91}"/>
              </a:ext>
            </a:extLst>
          </p:cNvPr>
          <p:cNvPicPr>
            <a:picLocks noChangeAspect="1"/>
          </p:cNvPicPr>
          <p:nvPr/>
        </p:nvPicPr>
        <p:blipFill>
          <a:blip r:embed="rId2"/>
          <a:stretch>
            <a:fillRect/>
          </a:stretch>
        </p:blipFill>
        <p:spPr>
          <a:xfrm>
            <a:off x="6608281" y="187300"/>
            <a:ext cx="3857653" cy="6619923"/>
          </a:xfrm>
          <a:prstGeom prst="rect">
            <a:avLst/>
          </a:prstGeom>
        </p:spPr>
      </p:pic>
      <p:pic>
        <p:nvPicPr>
          <p:cNvPr id="2052" name="Picture 4" descr="RÃ©sultat de recherche d'images pour &quot;meme keep it simple&quot;">
            <a:extLst>
              <a:ext uri="{FF2B5EF4-FFF2-40B4-BE49-F238E27FC236}">
                <a16:creationId xmlns:a16="http://schemas.microsoft.com/office/drawing/2014/main" id="{84B3CFCA-4ADE-45C4-A50E-91D7B5907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472" y="1816847"/>
            <a:ext cx="4616541" cy="351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4161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t>
            </a:r>
            <a:endParaRPr lang="fr-FR" dirty="0"/>
          </a:p>
        </p:txBody>
      </p:sp>
      <p:sp>
        <p:nvSpPr>
          <p:cNvPr id="5" name="Espace réservé du texte 4">
            <a:extLst>
              <a:ext uri="{FF2B5EF4-FFF2-40B4-BE49-F238E27FC236}">
                <a16:creationId xmlns:a16="http://schemas.microsoft.com/office/drawing/2014/main" id="{02101E49-15D3-4689-A273-9C497C5DE7E3}"/>
              </a:ext>
            </a:extLst>
          </p:cNvPr>
          <p:cNvSpPr>
            <a:spLocks noGrp="1"/>
          </p:cNvSpPr>
          <p:nvPr>
            <p:ph type="body" sz="quarter" idx="12"/>
          </p:nvPr>
        </p:nvSpPr>
        <p:spPr/>
        <p:txBody>
          <a:bodyPr/>
          <a:lstStyle/>
          <a:p>
            <a:endParaRPr lang="fr-FR"/>
          </a:p>
        </p:txBody>
      </p:sp>
    </p:spTree>
    <p:extLst>
      <p:ext uri="{BB962C8B-B14F-4D97-AF65-F5344CB8AC3E}">
        <p14:creationId xmlns:p14="http://schemas.microsoft.com/office/powerpoint/2010/main" val="1283763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4504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342079"/>
            <a:ext cx="7591560" cy="2011665"/>
          </a:xfrm>
        </p:spPr>
        <p:txBody>
          <a:bodyPr/>
          <a:lstStyle/>
          <a:p>
            <a:r>
              <a:rPr lang="fr-FR" sz="4800" dirty="0">
                <a:gradFill>
                  <a:gsLst>
                    <a:gs pos="50442">
                      <a:schemeClr val="tx1"/>
                    </a:gs>
                    <a:gs pos="83000">
                      <a:schemeClr val="tx1"/>
                    </a:gs>
                  </a:gsLst>
                  <a:lin ang="5400000" scaled="1"/>
                </a:gradFill>
              </a:rPr>
              <a:t>La révolution des containers</a:t>
            </a:r>
            <a:endParaRPr lang="en-US" sz="4800" dirty="0"/>
          </a:p>
        </p:txBody>
      </p:sp>
      <p:sp>
        <p:nvSpPr>
          <p:cNvPr id="6" name="Text Placeholder 4"/>
          <p:cNvSpPr txBox="1">
            <a:spLocks/>
          </p:cNvSpPr>
          <p:nvPr/>
        </p:nvSpPr>
        <p:spPr>
          <a:xfrm>
            <a:off x="274703" y="2850515"/>
            <a:ext cx="5623480" cy="1009740"/>
          </a:xfrm>
          <a:prstGeom prst="rect">
            <a:avLst/>
          </a:prstGeom>
          <a:noFill/>
        </p:spPr>
        <p:txBody>
          <a:bodyPr vert="horz" wrap="square" lIns="146304" tIns="109728" rIns="146304" bIns="109728" rtlCol="0">
            <a:noAutofit/>
          </a:bodyPr>
          <a:lstStyle>
            <a:lvl1pPr marL="0" marR="0" indent="0" algn="l" defTabSz="932563" rtl="0" eaLnBrk="1" fontAlgn="auto" latinLnBrk="0" hangingPunct="1">
              <a:lnSpc>
                <a:spcPct val="90000"/>
              </a:lnSpc>
              <a:spcBef>
                <a:spcPts val="0"/>
              </a:spcBef>
              <a:spcAft>
                <a:spcPts val="0"/>
              </a:spcAft>
              <a:buClrTx/>
              <a:buSzPct val="90000"/>
              <a:buFont typeface="Arial" pitchFamily="34" charset="0"/>
              <a:buNone/>
              <a:tabLst/>
              <a:defRPr sz="3199" kern="1200" spc="0" baseline="0">
                <a:gradFill>
                  <a:gsLst>
                    <a:gs pos="91000">
                      <a:schemeClr val="tx1"/>
                    </a:gs>
                    <a:gs pos="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800" b="1" dirty="0"/>
              <a:t>Forum des architectes</a:t>
            </a:r>
          </a:p>
          <a:p>
            <a:r>
              <a:rPr lang="fr-FR" sz="2800" b="1" dirty="0"/>
              <a:t>22 Novembre 2016</a:t>
            </a:r>
          </a:p>
          <a:p>
            <a:endParaRPr lang="fr-FR" sz="2800" dirty="0"/>
          </a:p>
          <a:p>
            <a:endParaRPr lang="fr-FR" sz="2800" dirty="0"/>
          </a:p>
          <a:p>
            <a:r>
              <a:rPr lang="fr-FR" sz="2800" dirty="0"/>
              <a:t>Julien Corioland | </a:t>
            </a:r>
            <a:r>
              <a:rPr lang="fr-FR" sz="2800" b="1" dirty="0"/>
              <a:t>@jcorioland</a:t>
            </a:r>
          </a:p>
          <a:p>
            <a:r>
              <a:rPr lang="fr-FR" sz="2400" dirty="0"/>
              <a:t>Technical Evangelist</a:t>
            </a:r>
          </a:p>
          <a:p>
            <a:r>
              <a:rPr lang="fr-FR" sz="2400" dirty="0"/>
              <a:t>Microsoft France </a:t>
            </a:r>
          </a:p>
          <a:p>
            <a:r>
              <a:rPr lang="fr-FR" sz="2400" dirty="0"/>
              <a:t>http://aka.ms/jcorioland </a:t>
            </a:r>
          </a:p>
        </p:txBody>
      </p:sp>
    </p:spTree>
    <p:extLst>
      <p:ext uri="{BB962C8B-B14F-4D97-AF65-F5344CB8AC3E}">
        <p14:creationId xmlns:p14="http://schemas.microsoft.com/office/powerpoint/2010/main" val="1649860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 containers : pour </a:t>
            </a:r>
            <a:r>
              <a:rPr lang="en-US" dirty="0" err="1"/>
              <a:t>quels</a:t>
            </a:r>
            <a:r>
              <a:rPr lang="en-US" dirty="0"/>
              <a:t> usages ?</a:t>
            </a:r>
            <a:endParaRPr lang="fr-FR" dirty="0"/>
          </a:p>
        </p:txBody>
      </p:sp>
      <p:pic>
        <p:nvPicPr>
          <p:cNvPr id="4" name="Picture 3"/>
          <p:cNvPicPr>
            <a:picLocks noChangeAspect="1"/>
          </p:cNvPicPr>
          <p:nvPr/>
        </p:nvPicPr>
        <p:blipFill>
          <a:blip r:embed="rId2"/>
          <a:stretch>
            <a:fillRect/>
          </a:stretch>
        </p:blipFill>
        <p:spPr>
          <a:xfrm>
            <a:off x="3638746" y="2047658"/>
            <a:ext cx="4377461" cy="3566121"/>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2034128" y="1958761"/>
            <a:ext cx="1731884"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Sécurité</a:t>
            </a:r>
          </a:p>
        </p:txBody>
      </p:sp>
      <p:sp>
        <p:nvSpPr>
          <p:cNvPr id="6" name="TextBox 5"/>
          <p:cNvSpPr txBox="1"/>
          <p:nvPr/>
        </p:nvSpPr>
        <p:spPr>
          <a:xfrm>
            <a:off x="1582646" y="5072812"/>
            <a:ext cx="1739900" cy="738664"/>
          </a:xfrm>
          <a:prstGeom prst="rect">
            <a:avLst/>
          </a:prstGeom>
          <a:noFill/>
        </p:spPr>
        <p:txBody>
          <a:bodyPr wrap="none" lIns="182880" tIns="146304" rIns="182880" bIns="146304" rtlCol="0">
            <a:spAutoFit/>
          </a:bodyPr>
          <a:lstStyle/>
          <a:p>
            <a:pPr>
              <a:lnSpc>
                <a:spcPct val="90000"/>
              </a:lnSpc>
              <a:spcAft>
                <a:spcPts val="600"/>
              </a:spcAft>
            </a:pPr>
            <a:r>
              <a:rPr lang="fr-FR" sz="3200" dirty="0" err="1">
                <a:gradFill>
                  <a:gsLst>
                    <a:gs pos="2917">
                      <a:schemeClr val="tx1"/>
                    </a:gs>
                    <a:gs pos="30000">
                      <a:schemeClr val="tx1"/>
                    </a:gs>
                  </a:gsLst>
                  <a:lin ang="5400000" scaled="0"/>
                </a:gradFill>
                <a:latin typeface="+mj-lt"/>
              </a:rPr>
              <a:t>DevOps</a:t>
            </a:r>
            <a:endParaRPr lang="fr-FR" sz="3200" dirty="0">
              <a:gradFill>
                <a:gsLst>
                  <a:gs pos="2917">
                    <a:schemeClr val="tx1"/>
                  </a:gs>
                  <a:gs pos="30000">
                    <a:schemeClr val="tx1"/>
                  </a:gs>
                </a:gsLst>
                <a:lin ang="5400000" scaled="0"/>
              </a:gradFill>
              <a:latin typeface="+mj-lt"/>
            </a:endParaRPr>
          </a:p>
        </p:txBody>
      </p:sp>
      <p:sp>
        <p:nvSpPr>
          <p:cNvPr id="7" name="TextBox 6"/>
          <p:cNvSpPr txBox="1"/>
          <p:nvPr/>
        </p:nvSpPr>
        <p:spPr>
          <a:xfrm>
            <a:off x="8138456" y="1668482"/>
            <a:ext cx="3552319"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Facilité d’utilisation</a:t>
            </a:r>
          </a:p>
        </p:txBody>
      </p:sp>
      <p:sp>
        <p:nvSpPr>
          <p:cNvPr id="8" name="TextBox 7"/>
          <p:cNvSpPr txBox="1"/>
          <p:nvPr/>
        </p:nvSpPr>
        <p:spPr>
          <a:xfrm>
            <a:off x="8334863" y="3419166"/>
            <a:ext cx="3777316"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Déploiement rapide</a:t>
            </a:r>
          </a:p>
        </p:txBody>
      </p:sp>
      <p:sp>
        <p:nvSpPr>
          <p:cNvPr id="9" name="TextBox 8"/>
          <p:cNvSpPr txBox="1"/>
          <p:nvPr/>
        </p:nvSpPr>
        <p:spPr>
          <a:xfrm>
            <a:off x="7681261" y="5508920"/>
            <a:ext cx="2795509"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Micro services</a:t>
            </a:r>
          </a:p>
        </p:txBody>
      </p:sp>
      <p:sp>
        <p:nvSpPr>
          <p:cNvPr id="10" name="TextBox 9"/>
          <p:cNvSpPr txBox="1"/>
          <p:nvPr/>
        </p:nvSpPr>
        <p:spPr>
          <a:xfrm>
            <a:off x="417547" y="3497262"/>
            <a:ext cx="3012491"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Standardisation</a:t>
            </a:r>
          </a:p>
        </p:txBody>
      </p:sp>
      <p:sp>
        <p:nvSpPr>
          <p:cNvPr id="11" name="TextBox 10"/>
          <p:cNvSpPr txBox="1"/>
          <p:nvPr/>
        </p:nvSpPr>
        <p:spPr>
          <a:xfrm>
            <a:off x="5053430" y="1208012"/>
            <a:ext cx="1797608"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Isolation</a:t>
            </a:r>
          </a:p>
        </p:txBody>
      </p:sp>
      <p:sp>
        <p:nvSpPr>
          <p:cNvPr id="12" name="TextBox 11"/>
          <p:cNvSpPr txBox="1"/>
          <p:nvPr/>
        </p:nvSpPr>
        <p:spPr>
          <a:xfrm>
            <a:off x="4284673" y="5927711"/>
            <a:ext cx="2092368"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Portabilité</a:t>
            </a:r>
          </a:p>
        </p:txBody>
      </p:sp>
      <p:sp>
        <p:nvSpPr>
          <p:cNvPr id="13" name="TextBox 12"/>
          <p:cNvSpPr txBox="1"/>
          <p:nvPr/>
        </p:nvSpPr>
        <p:spPr>
          <a:xfrm rot="21130011">
            <a:off x="5704721" y="3693778"/>
            <a:ext cx="2452825" cy="738664"/>
          </a:xfrm>
          <a:prstGeom prst="rect">
            <a:avLst/>
          </a:prstGeom>
          <a:noFill/>
          <a:ln>
            <a:noFill/>
          </a:ln>
        </p:spPr>
        <p:txBody>
          <a:bodyPr wrap="square" lIns="182880" tIns="146304" rIns="182880" bIns="146304" rtlCol="0">
            <a:spAutoFit/>
            <a:scene3d>
              <a:camera prst="perspectiveContrastingRightFacing"/>
              <a:lightRig rig="threePt" dir="t"/>
            </a:scene3d>
          </a:bodyPr>
          <a:lstStyle/>
          <a:p>
            <a:pPr>
              <a:lnSpc>
                <a:spcPct val="90000"/>
              </a:lnSpc>
              <a:spcAft>
                <a:spcPts val="600"/>
              </a:spcAft>
            </a:pPr>
            <a:r>
              <a:rPr lang="fr-FR" sz="3200" b="1" i="1" dirty="0">
                <a:solidFill>
                  <a:srgbClr val="FFFF00"/>
                </a:solidFill>
                <a:latin typeface="+mj-lt"/>
              </a:rPr>
              <a:t>Efficacité</a:t>
            </a:r>
            <a:endParaRPr lang="fr-FR" sz="2800" b="1" i="1" dirty="0">
              <a:solidFill>
                <a:srgbClr val="FFFF00"/>
              </a:solidFill>
              <a:latin typeface="+mj-lt"/>
            </a:endParaRPr>
          </a:p>
        </p:txBody>
      </p:sp>
    </p:spTree>
    <p:extLst>
      <p:ext uri="{BB962C8B-B14F-4D97-AF65-F5344CB8AC3E}">
        <p14:creationId xmlns:p14="http://schemas.microsoft.com/office/powerpoint/2010/main" val="3969590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 Docker ?</a:t>
            </a:r>
            <a:endParaRPr lang="fr-FR" dirty="0"/>
          </a:p>
        </p:txBody>
      </p:sp>
      <p:sp>
        <p:nvSpPr>
          <p:cNvPr id="3" name="Text Placeholder 2"/>
          <p:cNvSpPr>
            <a:spLocks noGrp="1"/>
          </p:cNvSpPr>
          <p:nvPr>
            <p:ph type="body" sz="quarter" idx="10"/>
          </p:nvPr>
        </p:nvSpPr>
        <p:spPr>
          <a:xfrm>
            <a:off x="274639" y="1212851"/>
            <a:ext cx="4206527" cy="5207579"/>
          </a:xfrm>
        </p:spPr>
        <p:txBody>
          <a:bodyPr/>
          <a:lstStyle/>
          <a:p>
            <a:pPr marL="457200" indent="-457200">
              <a:buFont typeface="Arial" panose="020B0604020202020204" pitchFamily="34" charset="0"/>
              <a:buChar char="•"/>
            </a:pPr>
            <a:r>
              <a:rPr lang="fr-FR" sz="3200" dirty="0"/>
              <a:t>Docker Engine</a:t>
            </a:r>
          </a:p>
          <a:p>
            <a:pPr marL="457200" indent="-457200">
              <a:buFont typeface="Arial" panose="020B0604020202020204" pitchFamily="34" charset="0"/>
              <a:buChar char="•"/>
            </a:pPr>
            <a:r>
              <a:rPr lang="fr-FR" sz="3200" dirty="0"/>
              <a:t>Docker Client</a:t>
            </a:r>
          </a:p>
          <a:p>
            <a:pPr marL="457200" indent="-457200">
              <a:buFont typeface="Arial" panose="020B0604020202020204" pitchFamily="34" charset="0"/>
              <a:buChar char="•"/>
            </a:pPr>
            <a:endParaRPr lang="fr-FR" sz="3200" dirty="0"/>
          </a:p>
          <a:p>
            <a:pPr marL="457200" indent="-457200">
              <a:buFont typeface="Arial" panose="020B0604020202020204" pitchFamily="34" charset="0"/>
              <a:buChar char="•"/>
            </a:pPr>
            <a:r>
              <a:rPr lang="fr-FR" sz="3200" dirty="0"/>
              <a:t>Docker </a:t>
            </a:r>
            <a:r>
              <a:rPr lang="fr-FR" sz="3200" dirty="0" err="1"/>
              <a:t>Registry</a:t>
            </a:r>
            <a:r>
              <a:rPr lang="fr-FR" sz="3200" dirty="0"/>
              <a:t> (</a:t>
            </a:r>
            <a:r>
              <a:rPr lang="fr-FR" sz="3200" dirty="0" err="1"/>
              <a:t>Trusted</a:t>
            </a:r>
            <a:r>
              <a:rPr lang="fr-FR" sz="3200" dirty="0"/>
              <a:t> Docker </a:t>
            </a:r>
            <a:r>
              <a:rPr lang="fr-FR" sz="3200" dirty="0" err="1"/>
              <a:t>Registry</a:t>
            </a:r>
            <a:r>
              <a:rPr lang="fr-FR" sz="3200" dirty="0"/>
              <a:t> &amp; Docker Hub)</a:t>
            </a:r>
          </a:p>
          <a:p>
            <a:pPr marL="457200" indent="-457200">
              <a:buFont typeface="Arial" panose="020B0604020202020204" pitchFamily="34" charset="0"/>
              <a:buChar char="•"/>
            </a:pPr>
            <a:endParaRPr lang="fr-FR" sz="3200" dirty="0"/>
          </a:p>
          <a:p>
            <a:pPr marL="457200" indent="-457200">
              <a:buFont typeface="Arial" panose="020B0604020202020204" pitchFamily="34" charset="0"/>
              <a:buChar char="•"/>
            </a:pPr>
            <a:r>
              <a:rPr lang="fr-FR" sz="3200" dirty="0"/>
              <a:t>Docker Compose</a:t>
            </a:r>
          </a:p>
          <a:p>
            <a:pPr marL="457200" indent="-457200">
              <a:buFont typeface="Arial" panose="020B0604020202020204" pitchFamily="34" charset="0"/>
              <a:buChar char="•"/>
            </a:pPr>
            <a:r>
              <a:rPr lang="fr-FR" sz="3200" dirty="0"/>
              <a:t>Swarm</a:t>
            </a:r>
          </a:p>
        </p:txBody>
      </p:sp>
      <p:pic>
        <p:nvPicPr>
          <p:cNvPr id="4" name="Picture 2" descr="http://blogs.msdn.com/cfs-filesystemfile.ashx/__key/communityserver-blogs-components-weblogfiles/00-00-00-75-63-metablogapi/6177.image_5F00_5B80997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715" y="1905940"/>
            <a:ext cx="7376306" cy="3737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398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03C63F9-F433-493D-B68D-F9F999F130C5}"/>
              </a:ext>
            </a:extLst>
          </p:cNvPr>
          <p:cNvSpPr>
            <a:spLocks noGrp="1"/>
          </p:cNvSpPr>
          <p:nvPr>
            <p:ph type="title"/>
          </p:nvPr>
        </p:nvSpPr>
        <p:spPr/>
        <p:txBody>
          <a:bodyPr/>
          <a:lstStyle/>
          <a:p>
            <a:r>
              <a:rPr lang="fr-FR" dirty="0" err="1"/>
              <a:t>Containerd</a:t>
            </a:r>
            <a:endParaRPr lang="fr-FR" dirty="0"/>
          </a:p>
        </p:txBody>
      </p:sp>
      <p:pic>
        <p:nvPicPr>
          <p:cNvPr id="1026" name="Picture 2" descr="containerd">
            <a:extLst>
              <a:ext uri="{FF2B5EF4-FFF2-40B4-BE49-F238E27FC236}">
                <a16:creationId xmlns:a16="http://schemas.microsoft.com/office/drawing/2014/main" id="{03C9FD88-87CD-447A-A5F6-1B87EAF77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413" y="1258888"/>
            <a:ext cx="862965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7433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containers sous Windows</a:t>
            </a:r>
          </a:p>
        </p:txBody>
      </p:sp>
    </p:spTree>
    <p:extLst>
      <p:ext uri="{BB962C8B-B14F-4D97-AF65-F5344CB8AC3E}">
        <p14:creationId xmlns:p14="http://schemas.microsoft.com/office/powerpoint/2010/main" val="2800763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Server &amp; Hyper-V Containers</a:t>
            </a:r>
            <a:endParaRPr lang="fr-FR" dirty="0"/>
          </a:p>
        </p:txBody>
      </p:sp>
      <p:grpSp>
        <p:nvGrpSpPr>
          <p:cNvPr id="38" name="Group 37"/>
          <p:cNvGrpSpPr/>
          <p:nvPr/>
        </p:nvGrpSpPr>
        <p:grpSpPr>
          <a:xfrm>
            <a:off x="818007" y="1981201"/>
            <a:ext cx="5043268" cy="4201612"/>
            <a:chOff x="409694" y="1157801"/>
            <a:chExt cx="3767786" cy="3138991"/>
          </a:xfrm>
        </p:grpSpPr>
        <p:sp>
          <p:nvSpPr>
            <p:cNvPr id="39" name="Rectangle 38"/>
            <p:cNvSpPr/>
            <p:nvPr/>
          </p:nvSpPr>
          <p:spPr bwMode="auto">
            <a:xfrm>
              <a:off x="409694" y="1797370"/>
              <a:ext cx="3767786" cy="2499422"/>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0" name="Rectangle 39"/>
            <p:cNvSpPr/>
            <p:nvPr/>
          </p:nvSpPr>
          <p:spPr bwMode="auto">
            <a:xfrm>
              <a:off x="535378" y="1887012"/>
              <a:ext cx="1140863" cy="1176042"/>
            </a:xfrm>
            <a:prstGeom prst="rect">
              <a:avLst/>
            </a:prstGeom>
            <a:solidFill>
              <a:srgbClr val="FFFFFF">
                <a:alpha val="44000"/>
              </a:srgbClr>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1" name="Rectangle 40"/>
            <p:cNvSpPr/>
            <p:nvPr/>
          </p:nvSpPr>
          <p:spPr bwMode="auto">
            <a:xfrm>
              <a:off x="1719829" y="1887012"/>
              <a:ext cx="1140863" cy="1176042"/>
            </a:xfrm>
            <a:prstGeom prst="rect">
              <a:avLst/>
            </a:prstGeom>
            <a:solidFill>
              <a:srgbClr val="FFFFFF">
                <a:alpha val="44000"/>
              </a:srgbClr>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2" name="Rectangle 41"/>
            <p:cNvSpPr/>
            <p:nvPr/>
          </p:nvSpPr>
          <p:spPr bwMode="auto">
            <a:xfrm>
              <a:off x="2904279" y="1887012"/>
              <a:ext cx="1140863" cy="1176042"/>
            </a:xfrm>
            <a:prstGeom prst="rect">
              <a:avLst/>
            </a:prstGeom>
            <a:solidFill>
              <a:srgbClr val="FFFFFF">
                <a:alpha val="44000"/>
              </a:srgbClr>
            </a:solidFill>
            <a:ln w="28575" cap="flat" cmpd="sng" algn="ctr">
              <a:solidFill>
                <a:srgbClr val="212D74"/>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3" name="Rectangle 42"/>
            <p:cNvSpPr/>
            <p:nvPr/>
          </p:nvSpPr>
          <p:spPr bwMode="auto">
            <a:xfrm>
              <a:off x="592202" y="2220464"/>
              <a:ext cx="1042767" cy="438643"/>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LOB app</a:t>
              </a:r>
              <a:b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(+Binaries)</a:t>
              </a:r>
            </a:p>
          </p:txBody>
        </p:sp>
        <p:sp>
          <p:nvSpPr>
            <p:cNvPr id="44" name="Rectangle 43"/>
            <p:cNvSpPr/>
            <p:nvPr/>
          </p:nvSpPr>
          <p:spPr bwMode="auto">
            <a:xfrm>
              <a:off x="533816" y="3129350"/>
              <a:ext cx="3519542" cy="505817"/>
            </a:xfrm>
            <a:prstGeom prst="rect">
              <a:avLst/>
            </a:prstGeom>
            <a:solidFill>
              <a:srgbClr val="43434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Host OS</a:t>
              </a:r>
              <a:br>
                <a:rPr kumimoji="0" lang="en-US" sz="205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w/Container Support</a:t>
              </a:r>
            </a:p>
          </p:txBody>
        </p:sp>
        <p:sp>
          <p:nvSpPr>
            <p:cNvPr id="45" name="Rectangle 44"/>
            <p:cNvSpPr/>
            <p:nvPr/>
          </p:nvSpPr>
          <p:spPr bwMode="auto">
            <a:xfrm>
              <a:off x="533816" y="3701462"/>
              <a:ext cx="3519542" cy="505817"/>
            </a:xfrm>
            <a:prstGeom prst="rect">
              <a:avLst/>
            </a:prstGeom>
            <a:solidFill>
              <a:srgbClr val="2A3990">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Server</a:t>
              </a:r>
              <a:br>
                <a:rPr kumimoji="0" lang="en-US" sz="205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(Physical or Virtual)</a:t>
              </a: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6" name="TextBox 45"/>
            <p:cNvSpPr txBox="1"/>
            <p:nvPr/>
          </p:nvSpPr>
          <p:spPr>
            <a:xfrm>
              <a:off x="661790" y="1876085"/>
              <a:ext cx="864627" cy="380078"/>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176" b="1" i="0" u="none" strike="noStrike" kern="0" cap="none" spc="0" normalizeH="0" baseline="0" noProof="0" dirty="0">
                  <a:ln>
                    <a:noFill/>
                  </a:ln>
                  <a:solidFill>
                    <a:srgbClr val="002060"/>
                  </a:solidFill>
                  <a:effectLst/>
                  <a:uLnTx/>
                  <a:uFillTx/>
                  <a:latin typeface="Arial"/>
                  <a:cs typeface="Arial"/>
                  <a:sym typeface="Arial"/>
                </a:rPr>
                <a:t>Web tier</a:t>
              </a:r>
            </a:p>
          </p:txBody>
        </p:sp>
        <p:sp>
          <p:nvSpPr>
            <p:cNvPr id="47" name="TextBox 46"/>
            <p:cNvSpPr txBox="1"/>
            <p:nvPr/>
          </p:nvSpPr>
          <p:spPr>
            <a:xfrm>
              <a:off x="683610" y="1157801"/>
              <a:ext cx="800446" cy="276097"/>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Container A</a:t>
              </a:r>
            </a:p>
          </p:txBody>
        </p:sp>
        <p:sp>
          <p:nvSpPr>
            <p:cNvPr id="48" name="Rectangle 47"/>
            <p:cNvSpPr/>
            <p:nvPr/>
          </p:nvSpPr>
          <p:spPr bwMode="auto">
            <a:xfrm>
              <a:off x="592201" y="2689344"/>
              <a:ext cx="2219490" cy="333272"/>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Libraries</a:t>
              </a:r>
              <a:b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(Shared across containers)</a:t>
              </a:r>
              <a:endPar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9" name="TextBox 48"/>
            <p:cNvSpPr txBox="1"/>
            <p:nvPr/>
          </p:nvSpPr>
          <p:spPr>
            <a:xfrm>
              <a:off x="1890200" y="1157801"/>
              <a:ext cx="800446" cy="276097"/>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Container B</a:t>
              </a:r>
            </a:p>
          </p:txBody>
        </p:sp>
        <p:sp>
          <p:nvSpPr>
            <p:cNvPr id="50" name="TextBox 49"/>
            <p:cNvSpPr txBox="1"/>
            <p:nvPr/>
          </p:nvSpPr>
          <p:spPr>
            <a:xfrm>
              <a:off x="3046389" y="1157801"/>
              <a:ext cx="800446" cy="276097"/>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Container C</a:t>
              </a:r>
            </a:p>
          </p:txBody>
        </p:sp>
        <p:sp>
          <p:nvSpPr>
            <p:cNvPr id="51" name="Rectangle 50"/>
            <p:cNvSpPr/>
            <p:nvPr/>
          </p:nvSpPr>
          <p:spPr bwMode="auto">
            <a:xfrm>
              <a:off x="1776652" y="2220464"/>
              <a:ext cx="1035039" cy="438643"/>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LOB app</a:t>
              </a:r>
              <a:b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(+Binaries)</a:t>
              </a:r>
            </a:p>
          </p:txBody>
        </p:sp>
        <p:sp>
          <p:nvSpPr>
            <p:cNvPr id="52" name="TextBox 51"/>
            <p:cNvSpPr txBox="1"/>
            <p:nvPr/>
          </p:nvSpPr>
          <p:spPr>
            <a:xfrm>
              <a:off x="1865491" y="1876084"/>
              <a:ext cx="838979" cy="380078"/>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176" b="1" i="0" u="none" strike="noStrike" kern="0" cap="none" spc="0" normalizeH="0" baseline="0" noProof="0" dirty="0">
                  <a:ln>
                    <a:noFill/>
                  </a:ln>
                  <a:solidFill>
                    <a:srgbClr val="002060"/>
                  </a:solidFill>
                  <a:effectLst/>
                  <a:uLnTx/>
                  <a:uFillTx/>
                  <a:latin typeface="Arial"/>
                  <a:cs typeface="Arial"/>
                  <a:sym typeface="Arial"/>
                </a:rPr>
                <a:t>App tier</a:t>
              </a:r>
            </a:p>
          </p:txBody>
        </p:sp>
        <p:sp>
          <p:nvSpPr>
            <p:cNvPr id="53" name="Rectangle 52"/>
            <p:cNvSpPr/>
            <p:nvPr/>
          </p:nvSpPr>
          <p:spPr bwMode="auto">
            <a:xfrm>
              <a:off x="2954790" y="2684846"/>
              <a:ext cx="1035039" cy="33327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Libraries</a:t>
              </a:r>
              <a:endPar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54" name="Rectangle 53"/>
            <p:cNvSpPr/>
            <p:nvPr/>
          </p:nvSpPr>
          <p:spPr bwMode="auto">
            <a:xfrm>
              <a:off x="2954791" y="2215966"/>
              <a:ext cx="1035039" cy="438643"/>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LOB app</a:t>
              </a:r>
              <a:b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(+Binaries)</a:t>
              </a:r>
            </a:p>
          </p:txBody>
        </p:sp>
        <p:sp>
          <p:nvSpPr>
            <p:cNvPr id="55" name="TextBox 54"/>
            <p:cNvSpPr txBox="1"/>
            <p:nvPr/>
          </p:nvSpPr>
          <p:spPr>
            <a:xfrm>
              <a:off x="3094033" y="1876084"/>
              <a:ext cx="765241" cy="380078"/>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176" b="1" i="0" u="none" strike="noStrike" kern="0" cap="none" spc="0" normalizeH="0" baseline="0" noProof="0" dirty="0">
                  <a:ln>
                    <a:noFill/>
                  </a:ln>
                  <a:solidFill>
                    <a:srgbClr val="212D74"/>
                  </a:solidFill>
                  <a:effectLst/>
                  <a:uLnTx/>
                  <a:uFillTx/>
                  <a:latin typeface="Arial"/>
                  <a:cs typeface="Arial"/>
                  <a:sym typeface="Arial"/>
                </a:rPr>
                <a:t>DB tier</a:t>
              </a:r>
            </a:p>
          </p:txBody>
        </p:sp>
        <p:cxnSp>
          <p:nvCxnSpPr>
            <p:cNvPr id="56" name="Straight Connector 55"/>
            <p:cNvCxnSpPr/>
            <p:nvPr/>
          </p:nvCxnSpPr>
          <p:spPr>
            <a:xfrm>
              <a:off x="3479623" y="1500335"/>
              <a:ext cx="0" cy="387270"/>
            </a:xfrm>
            <a:prstGeom prst="line">
              <a:avLst/>
            </a:prstGeom>
            <a:noFill/>
            <a:ln w="63500" cap="flat" cmpd="sng" algn="ctr">
              <a:solidFill>
                <a:srgbClr val="212D74"/>
              </a:solidFill>
              <a:prstDash val="solid"/>
              <a:headEnd type="none"/>
              <a:tailEnd type="none"/>
            </a:ln>
            <a:effectLst/>
          </p:spPr>
        </p:cxnSp>
        <p:cxnSp>
          <p:nvCxnSpPr>
            <p:cNvPr id="57" name="Straight Connector 56"/>
            <p:cNvCxnSpPr/>
            <p:nvPr/>
          </p:nvCxnSpPr>
          <p:spPr>
            <a:xfrm>
              <a:off x="2280790" y="1488814"/>
              <a:ext cx="0" cy="387270"/>
            </a:xfrm>
            <a:prstGeom prst="line">
              <a:avLst/>
            </a:prstGeom>
            <a:noFill/>
            <a:ln w="63500" cap="flat" cmpd="sng" algn="ctr">
              <a:solidFill>
                <a:srgbClr val="002060"/>
              </a:solidFill>
              <a:prstDash val="solid"/>
              <a:headEnd type="none"/>
              <a:tailEnd type="none"/>
            </a:ln>
            <a:effectLst/>
          </p:spPr>
        </p:cxnSp>
        <p:cxnSp>
          <p:nvCxnSpPr>
            <p:cNvPr id="58" name="Straight Connector 57"/>
            <p:cNvCxnSpPr/>
            <p:nvPr/>
          </p:nvCxnSpPr>
          <p:spPr>
            <a:xfrm>
              <a:off x="1122458" y="1488814"/>
              <a:ext cx="0" cy="387270"/>
            </a:xfrm>
            <a:prstGeom prst="line">
              <a:avLst/>
            </a:prstGeom>
            <a:noFill/>
            <a:ln w="63500" cap="flat" cmpd="sng" algn="ctr">
              <a:solidFill>
                <a:srgbClr val="002060"/>
              </a:solidFill>
              <a:prstDash val="solid"/>
              <a:headEnd type="none"/>
              <a:tailEnd type="none"/>
            </a:ln>
            <a:effectLst/>
          </p:spPr>
        </p:cxnSp>
      </p:grpSp>
      <p:grpSp>
        <p:nvGrpSpPr>
          <p:cNvPr id="59" name="Group 58"/>
          <p:cNvGrpSpPr/>
          <p:nvPr/>
        </p:nvGrpSpPr>
        <p:grpSpPr>
          <a:xfrm>
            <a:off x="6743704" y="1981201"/>
            <a:ext cx="4838695" cy="4201612"/>
            <a:chOff x="4820503" y="1157966"/>
            <a:chExt cx="3767786" cy="3271703"/>
          </a:xfrm>
        </p:grpSpPr>
        <p:sp>
          <p:nvSpPr>
            <p:cNvPr id="60" name="Rectangle 59"/>
            <p:cNvSpPr/>
            <p:nvPr/>
          </p:nvSpPr>
          <p:spPr bwMode="auto">
            <a:xfrm>
              <a:off x="4820503" y="1809344"/>
              <a:ext cx="3767786" cy="2620325"/>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61" name="Rectangle 60"/>
            <p:cNvSpPr/>
            <p:nvPr/>
          </p:nvSpPr>
          <p:spPr bwMode="auto">
            <a:xfrm>
              <a:off x="4944625" y="3232328"/>
              <a:ext cx="3519542" cy="50423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Hypervisor</a:t>
              </a:r>
            </a:p>
          </p:txBody>
        </p:sp>
        <p:sp>
          <p:nvSpPr>
            <p:cNvPr id="62" name="Rectangle 61"/>
            <p:cNvSpPr/>
            <p:nvPr/>
          </p:nvSpPr>
          <p:spPr bwMode="auto">
            <a:xfrm>
              <a:off x="4944625" y="3790125"/>
              <a:ext cx="3519542" cy="505817"/>
            </a:xfrm>
            <a:prstGeom prst="rect">
              <a:avLst/>
            </a:prstGeom>
            <a:solidFill>
              <a:srgbClr val="2A3990">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Server</a:t>
              </a:r>
            </a:p>
          </p:txBody>
        </p:sp>
        <p:sp>
          <p:nvSpPr>
            <p:cNvPr id="63" name="TextBox 62"/>
            <p:cNvSpPr txBox="1"/>
            <p:nvPr/>
          </p:nvSpPr>
          <p:spPr>
            <a:xfrm>
              <a:off x="5216335" y="1157966"/>
              <a:ext cx="1200017" cy="298555"/>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200" b="0" i="0" u="none" strike="noStrike" kern="0" cap="none" spc="0" normalizeH="0" baseline="0" noProof="0" dirty="0">
                  <a:ln>
                    <a:noFill/>
                  </a:ln>
                  <a:gradFill>
                    <a:gsLst>
                      <a:gs pos="2917">
                        <a:srgbClr val="2A3990"/>
                      </a:gs>
                      <a:gs pos="30000">
                        <a:srgbClr val="2A3990"/>
                      </a:gs>
                    </a:gsLst>
                    <a:lin ang="5400000" scaled="0"/>
                  </a:gradFill>
                  <a:effectLst/>
                  <a:uLnTx/>
                  <a:uFillTx/>
                  <a:latin typeface="Arial"/>
                  <a:cs typeface="Arial"/>
                  <a:sym typeface="Arial"/>
                </a:rPr>
                <a:t>Hyper-V Container</a:t>
              </a:r>
            </a:p>
          </p:txBody>
        </p:sp>
        <p:sp>
          <p:nvSpPr>
            <p:cNvPr id="64" name="Rectangle 63"/>
            <p:cNvSpPr/>
            <p:nvPr/>
          </p:nvSpPr>
          <p:spPr bwMode="auto">
            <a:xfrm>
              <a:off x="4978961" y="1991309"/>
              <a:ext cx="1668855" cy="1168474"/>
            </a:xfrm>
            <a:prstGeom prst="rect">
              <a:avLst/>
            </a:prstGeom>
            <a:noFill/>
            <a:ln w="66675" cap="flat" cmpd="sng" algn="ctr">
              <a:solidFill>
                <a:srgbClr val="00BCF2"/>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65" name="Rectangle 64"/>
            <p:cNvSpPr/>
            <p:nvPr/>
          </p:nvSpPr>
          <p:spPr bwMode="auto">
            <a:xfrm>
              <a:off x="5016171" y="2040419"/>
              <a:ext cx="1596716" cy="658194"/>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App A</a:t>
              </a:r>
              <a:b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Bins/Libraries</a:t>
              </a:r>
            </a:p>
          </p:txBody>
        </p:sp>
        <p:sp>
          <p:nvSpPr>
            <p:cNvPr id="66" name="Rectangle 65"/>
            <p:cNvSpPr/>
            <p:nvPr/>
          </p:nvSpPr>
          <p:spPr bwMode="auto">
            <a:xfrm>
              <a:off x="5012696" y="2747474"/>
              <a:ext cx="1600191" cy="362712"/>
            </a:xfrm>
            <a:prstGeom prst="rect">
              <a:avLst/>
            </a:prstGeom>
            <a:solidFill>
              <a:srgbClr val="43434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Windows Guest OS</a:t>
              </a:r>
              <a:b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662" b="0" i="1"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Optimized for Hyper-V Container</a:t>
              </a:r>
              <a:endParaRPr kumimoji="0" lang="en-US" sz="66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cxnSp>
          <p:nvCxnSpPr>
            <p:cNvPr id="67" name="Straight Connector 66"/>
            <p:cNvCxnSpPr/>
            <p:nvPr/>
          </p:nvCxnSpPr>
          <p:spPr>
            <a:xfrm>
              <a:off x="5812791" y="1492265"/>
              <a:ext cx="0" cy="504239"/>
            </a:xfrm>
            <a:prstGeom prst="line">
              <a:avLst/>
            </a:prstGeom>
            <a:noFill/>
            <a:ln w="79375" cap="flat" cmpd="sng" algn="ctr">
              <a:solidFill>
                <a:srgbClr val="00BCF2"/>
              </a:solidFill>
              <a:prstDash val="solid"/>
              <a:headEnd type="none"/>
              <a:tailEnd type="none"/>
            </a:ln>
            <a:effectLst/>
          </p:spPr>
        </p:cxnSp>
        <p:sp>
          <p:nvSpPr>
            <p:cNvPr id="68" name="TextBox 67"/>
            <p:cNvSpPr txBox="1"/>
            <p:nvPr/>
          </p:nvSpPr>
          <p:spPr>
            <a:xfrm>
              <a:off x="7016300" y="1157966"/>
              <a:ext cx="1200017" cy="298555"/>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200" b="0" i="0" u="none" strike="noStrike" kern="0" cap="none" spc="0" normalizeH="0" baseline="0" noProof="0" dirty="0">
                  <a:ln>
                    <a:noFill/>
                  </a:ln>
                  <a:gradFill>
                    <a:gsLst>
                      <a:gs pos="2917">
                        <a:srgbClr val="2A3990"/>
                      </a:gs>
                      <a:gs pos="30000">
                        <a:srgbClr val="2A3990"/>
                      </a:gs>
                    </a:gsLst>
                    <a:lin ang="5400000" scaled="0"/>
                  </a:gradFill>
                  <a:effectLst/>
                  <a:uLnTx/>
                  <a:uFillTx/>
                  <a:latin typeface="Arial"/>
                  <a:cs typeface="Arial"/>
                  <a:sym typeface="Arial"/>
                </a:rPr>
                <a:t>Hyper-V Container</a:t>
              </a:r>
            </a:p>
          </p:txBody>
        </p:sp>
        <p:sp>
          <p:nvSpPr>
            <p:cNvPr id="69" name="Rectangle 68"/>
            <p:cNvSpPr/>
            <p:nvPr/>
          </p:nvSpPr>
          <p:spPr bwMode="auto">
            <a:xfrm>
              <a:off x="6779095" y="1991309"/>
              <a:ext cx="1668855" cy="1168474"/>
            </a:xfrm>
            <a:prstGeom prst="rect">
              <a:avLst/>
            </a:prstGeom>
            <a:noFill/>
            <a:ln w="66675" cap="flat" cmpd="sng" algn="ctr">
              <a:solidFill>
                <a:srgbClr val="00BCF2"/>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70" name="Rectangle 69"/>
            <p:cNvSpPr/>
            <p:nvPr/>
          </p:nvSpPr>
          <p:spPr bwMode="auto">
            <a:xfrm>
              <a:off x="6816304" y="2040419"/>
              <a:ext cx="1596716" cy="658194"/>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App B</a:t>
              </a:r>
              <a:b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Bins/Libraries</a:t>
              </a:r>
            </a:p>
          </p:txBody>
        </p:sp>
        <p:sp>
          <p:nvSpPr>
            <p:cNvPr id="71" name="Rectangle 70"/>
            <p:cNvSpPr/>
            <p:nvPr/>
          </p:nvSpPr>
          <p:spPr bwMode="auto">
            <a:xfrm>
              <a:off x="6812830" y="2747474"/>
              <a:ext cx="1600191" cy="362712"/>
            </a:xfrm>
            <a:prstGeom prst="rect">
              <a:avLst/>
            </a:prstGeom>
            <a:solidFill>
              <a:srgbClr val="43434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Windows Guest OS</a:t>
              </a:r>
              <a:b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662" b="0" i="1"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Optimized for Hyper-V Container</a:t>
              </a:r>
              <a:endParaRPr kumimoji="0" lang="en-US" sz="66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cxnSp>
          <p:nvCxnSpPr>
            <p:cNvPr id="72" name="Straight Connector 71"/>
            <p:cNvCxnSpPr/>
            <p:nvPr/>
          </p:nvCxnSpPr>
          <p:spPr>
            <a:xfrm flipH="1">
              <a:off x="7612925" y="1492265"/>
              <a:ext cx="936" cy="504239"/>
            </a:xfrm>
            <a:prstGeom prst="line">
              <a:avLst/>
            </a:prstGeom>
            <a:noFill/>
            <a:ln w="79375" cap="flat" cmpd="sng" algn="ctr">
              <a:solidFill>
                <a:srgbClr val="00BCF2"/>
              </a:solidFill>
              <a:prstDash val="solid"/>
              <a:headEnd type="none"/>
              <a:tailEnd type="none"/>
            </a:ln>
            <a:effectLst/>
          </p:spPr>
        </p:cxnSp>
      </p:grpSp>
    </p:spTree>
    <p:extLst>
      <p:ext uri="{BB962C8B-B14F-4D97-AF65-F5344CB8AC3E}">
        <p14:creationId xmlns:p14="http://schemas.microsoft.com/office/powerpoint/2010/main" val="36738098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Intégration avec Docker</a:t>
            </a:r>
          </a:p>
        </p:txBody>
      </p:sp>
      <p:grpSp>
        <p:nvGrpSpPr>
          <p:cNvPr id="30" name="Group 29"/>
          <p:cNvGrpSpPr/>
          <p:nvPr/>
        </p:nvGrpSpPr>
        <p:grpSpPr>
          <a:xfrm>
            <a:off x="3221950" y="2085243"/>
            <a:ext cx="7238662" cy="3505932"/>
            <a:chOff x="2236063" y="1675631"/>
            <a:chExt cx="4970431" cy="2407350"/>
          </a:xfrm>
        </p:grpSpPr>
        <p:sp>
          <p:nvSpPr>
            <p:cNvPr id="31" name="Rectangle 30"/>
            <p:cNvSpPr/>
            <p:nvPr/>
          </p:nvSpPr>
          <p:spPr bwMode="auto">
            <a:xfrm>
              <a:off x="2671736" y="1771427"/>
              <a:ext cx="2989993" cy="504168"/>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Docker Client</a:t>
              </a:r>
            </a:p>
          </p:txBody>
        </p:sp>
        <p:sp>
          <p:nvSpPr>
            <p:cNvPr id="32" name="Rectangle 31"/>
            <p:cNvSpPr/>
            <p:nvPr/>
          </p:nvSpPr>
          <p:spPr bwMode="auto">
            <a:xfrm>
              <a:off x="2671736" y="2307524"/>
              <a:ext cx="1470488" cy="455151"/>
            </a:xfrm>
            <a:prstGeom prst="rect">
              <a:avLst/>
            </a:prstGeom>
            <a:solidFill>
              <a:srgbClr val="212D7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33611" tIns="33611" rIns="33611" bIns="33611" numCol="1" spcCol="0" rtlCol="0" fromWordArt="0" anchor="ctr" anchorCtr="0" forceAA="0" compatLnSpc="1">
              <a:prstTxWarp prst="textNoShape">
                <a:avLst/>
              </a:prstTxWarp>
              <a:noAutofit/>
            </a:bodyPr>
            <a:lstStyle/>
            <a:p>
              <a:pPr marL="546186" marR="0" lvl="0" indent="0" defTabSz="685515"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        Windows Server</a:t>
              </a:r>
            </a:p>
          </p:txBody>
        </p:sp>
        <p:sp>
          <p:nvSpPr>
            <p:cNvPr id="33" name="Rectangle 32"/>
            <p:cNvSpPr/>
            <p:nvPr/>
          </p:nvSpPr>
          <p:spPr bwMode="auto">
            <a:xfrm>
              <a:off x="4191240" y="2307524"/>
              <a:ext cx="1470488" cy="455151"/>
            </a:xfrm>
            <a:prstGeom prst="rect">
              <a:avLst/>
            </a:prstGeom>
            <a:solidFill>
              <a:srgbClr val="212D7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462158" marR="0" lvl="0" indent="0" defTabSz="685515" eaLnBrk="1" fontAlgn="base" latinLnBrk="0" hangingPunct="1">
                <a:lnSpc>
                  <a:spcPct val="90000"/>
                </a:lnSpc>
                <a:spcBef>
                  <a:spcPct val="0"/>
                </a:spcBef>
                <a:spcAft>
                  <a:spcPct val="0"/>
                </a:spcAft>
                <a:buClrTx/>
                <a:buSzTx/>
                <a:buFontTx/>
                <a:buNone/>
                <a:tabLst/>
                <a:defRPr/>
              </a:pPr>
              <a:r>
                <a:rPr lang="en-US" sz="1100" kern="0" dirty="0">
                  <a:gradFill>
                    <a:gsLst>
                      <a:gs pos="0">
                        <a:srgbClr val="FFFFFF"/>
                      </a:gs>
                      <a:gs pos="100000">
                        <a:srgbClr val="FFFFFF"/>
                      </a:gs>
                    </a:gsLst>
                    <a:lin ang="5400000" scaled="0"/>
                  </a:gradFill>
                  <a:latin typeface="Arial"/>
                  <a:ea typeface="Segoe UI" pitchFamily="34" charset="0"/>
                  <a:cs typeface="Segoe UI" pitchFamily="34" charset="0"/>
                  <a:sym typeface="Arial"/>
                </a:rPr>
                <a:t>              </a:t>
              </a: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Linux</a:t>
              </a:r>
            </a:p>
          </p:txBody>
        </p:sp>
        <p:sp>
          <p:nvSpPr>
            <p:cNvPr id="34" name="Rectangle 33"/>
            <p:cNvSpPr/>
            <p:nvPr/>
          </p:nvSpPr>
          <p:spPr bwMode="auto">
            <a:xfrm>
              <a:off x="2671736" y="2794605"/>
              <a:ext cx="1470488" cy="455151"/>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Docker Engine</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(Daemon)</a:t>
              </a:r>
            </a:p>
          </p:txBody>
        </p:sp>
        <p:sp>
          <p:nvSpPr>
            <p:cNvPr id="35" name="Rectangle 34"/>
            <p:cNvSpPr/>
            <p:nvPr/>
          </p:nvSpPr>
          <p:spPr bwMode="auto">
            <a:xfrm>
              <a:off x="2671736" y="3281686"/>
              <a:ext cx="1470488" cy="455151"/>
            </a:xfrm>
            <a:prstGeom prst="rect">
              <a:avLst/>
            </a:prstGeom>
            <a:solidFill>
              <a:srgbClr val="7FB0E5"/>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Windows Server</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Container Support</a:t>
              </a:r>
            </a:p>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endParaRPr>
            </a:p>
          </p:txBody>
        </p:sp>
        <p:sp>
          <p:nvSpPr>
            <p:cNvPr id="36" name="Rectangle 35"/>
            <p:cNvSpPr/>
            <p:nvPr/>
          </p:nvSpPr>
          <p:spPr bwMode="auto">
            <a:xfrm>
              <a:off x="4191240" y="3281686"/>
              <a:ext cx="1470488" cy="455151"/>
            </a:xfrm>
            <a:prstGeom prst="rect">
              <a:avLst/>
            </a:prstGeom>
            <a:solidFill>
              <a:srgbClr val="7FB0E5"/>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Linux Container</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Support</a:t>
              </a:r>
            </a:p>
          </p:txBody>
        </p:sp>
        <p:pic>
          <p:nvPicPr>
            <p:cNvPr id="37" name="Picture 36"/>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789441" y="2291399"/>
              <a:ext cx="452983" cy="487241"/>
            </a:xfrm>
            <a:prstGeom prst="rect">
              <a:avLst/>
            </a:prstGeom>
          </p:spPr>
        </p:pic>
        <p:pic>
          <p:nvPicPr>
            <p:cNvPr id="38" name="Picture 2" descr="http://www.iconsdb.com/icons/preview/white/linux-xxl.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410605" y="2361301"/>
              <a:ext cx="335028" cy="34759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bwMode="auto">
            <a:xfrm>
              <a:off x="4191240" y="2794605"/>
              <a:ext cx="1470488" cy="455151"/>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Docker Engine</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(Daemon)</a:t>
              </a:r>
            </a:p>
          </p:txBody>
        </p:sp>
        <p:grpSp>
          <p:nvGrpSpPr>
            <p:cNvPr id="40" name="Group 39"/>
            <p:cNvGrpSpPr/>
            <p:nvPr/>
          </p:nvGrpSpPr>
          <p:grpSpPr>
            <a:xfrm>
              <a:off x="2236063" y="3420044"/>
              <a:ext cx="626239" cy="662937"/>
              <a:chOff x="4541521" y="2912451"/>
              <a:chExt cx="1259088" cy="1286605"/>
            </a:xfrm>
          </p:grpSpPr>
          <p:sp>
            <p:nvSpPr>
              <p:cNvPr id="55" name="Rectangle 54"/>
              <p:cNvSpPr/>
              <p:nvPr/>
            </p:nvSpPr>
            <p:spPr bwMode="auto">
              <a:xfrm>
                <a:off x="4541521" y="2912451"/>
                <a:ext cx="1259088" cy="1286605"/>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33611"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771" b="0" i="0" u="none" strike="noStrike" kern="0" cap="none" spc="0" normalizeH="0" baseline="0" noProof="0" dirty="0">
                  <a:ln>
                    <a:noFill/>
                  </a:ln>
                  <a:gradFill>
                    <a:gsLst>
                      <a:gs pos="2917">
                        <a:srgbClr val="FFFFFF"/>
                      </a:gs>
                      <a:gs pos="31000">
                        <a:srgbClr val="FFFFFF"/>
                      </a:gs>
                    </a:gsLst>
                    <a:lin ang="5400000" scaled="0"/>
                  </a:gradFill>
                  <a:effectLst/>
                  <a:uLnTx/>
                  <a:uFillTx/>
                  <a:latin typeface="Arial"/>
                  <a:ea typeface="+mn-ea"/>
                  <a:cs typeface="+mn-cs"/>
                  <a:sym typeface="Arial"/>
                </a:endParaRPr>
              </a:p>
            </p:txBody>
          </p:sp>
          <p:pic>
            <p:nvPicPr>
              <p:cNvPr id="56" name="Picture 5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41" name="Group 40"/>
            <p:cNvGrpSpPr/>
            <p:nvPr/>
          </p:nvGrpSpPr>
          <p:grpSpPr>
            <a:xfrm>
              <a:off x="5500073" y="3420046"/>
              <a:ext cx="623810" cy="661355"/>
              <a:chOff x="6004156" y="2912452"/>
              <a:chExt cx="1259089" cy="1286607"/>
            </a:xfrm>
          </p:grpSpPr>
          <p:sp>
            <p:nvSpPr>
              <p:cNvPr id="53" name="Rectangle 52"/>
              <p:cNvSpPr/>
              <p:nvPr/>
            </p:nvSpPr>
            <p:spPr bwMode="auto">
              <a:xfrm>
                <a:off x="6004156" y="2912452"/>
                <a:ext cx="1259089" cy="1286607"/>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33611"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771" b="0" i="0" u="none" strike="noStrike" kern="0" cap="none" spc="0" normalizeH="0" baseline="0" noProof="0" dirty="0">
                  <a:ln>
                    <a:noFill/>
                  </a:ln>
                  <a:gradFill>
                    <a:gsLst>
                      <a:gs pos="2917">
                        <a:srgbClr val="FFFFFF"/>
                      </a:gs>
                      <a:gs pos="31000">
                        <a:srgbClr val="FFFFFF"/>
                      </a:gs>
                    </a:gsLst>
                    <a:lin ang="5400000" scaled="0"/>
                  </a:gradFill>
                  <a:effectLst/>
                  <a:uLnTx/>
                  <a:uFillTx/>
                  <a:latin typeface="Arial"/>
                  <a:ea typeface="+mn-ea"/>
                  <a:cs typeface="+mn-cs"/>
                  <a:sym typeface="Arial"/>
                </a:endParaRPr>
              </a:p>
            </p:txBody>
          </p:sp>
          <p:pic>
            <p:nvPicPr>
              <p:cNvPr id="54"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p:cNvSpPr txBox="1"/>
            <p:nvPr/>
          </p:nvSpPr>
          <p:spPr>
            <a:xfrm>
              <a:off x="5881093" y="1675631"/>
              <a:ext cx="845890" cy="632049"/>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147"/>
                </a:spcAft>
                <a:buClrTx/>
                <a:buSzTx/>
                <a:buFontTx/>
                <a:buNone/>
                <a:tabLst/>
                <a:defRPr/>
              </a:pPr>
              <a:r>
                <a:rPr kumimoji="0" lang="en-US" sz="1200" b="1"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Docker.exe</a:t>
              </a:r>
            </a:p>
            <a:p>
              <a:pPr marL="0" marR="0" lvl="0" indent="0" defTabSz="914400" eaLnBrk="1" fontAlgn="auto" latinLnBrk="0" hangingPunct="1">
                <a:lnSpc>
                  <a:spcPct val="90000"/>
                </a:lnSpc>
                <a:spcBef>
                  <a:spcPts val="0"/>
                </a:spcBef>
                <a:spcAft>
                  <a:spcPts val="147"/>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Examples:</a:t>
              </a:r>
            </a:p>
            <a:p>
              <a:pPr marL="0" marR="0" lvl="0" indent="0" defTabSz="914400" eaLnBrk="1" fontAlgn="auto" latinLnBrk="0" hangingPunct="1">
                <a:lnSpc>
                  <a:spcPct val="90000"/>
                </a:lnSpc>
                <a:spcBef>
                  <a:spcPts val="0"/>
                </a:spcBef>
                <a:spcAft>
                  <a:spcPts val="147"/>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 run</a:t>
              </a:r>
            </a:p>
            <a:p>
              <a:pPr marL="0" marR="0" lvl="0" indent="0" defTabSz="914400" eaLnBrk="1" fontAlgn="auto" latinLnBrk="0" hangingPunct="1">
                <a:lnSpc>
                  <a:spcPct val="90000"/>
                </a:lnSpc>
                <a:spcBef>
                  <a:spcPts val="0"/>
                </a:spcBef>
                <a:spcAft>
                  <a:spcPts val="147"/>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 images</a:t>
              </a:r>
            </a:p>
          </p:txBody>
        </p:sp>
        <p:sp>
          <p:nvSpPr>
            <p:cNvPr id="43" name="TextBox 42"/>
            <p:cNvSpPr txBox="1"/>
            <p:nvPr/>
          </p:nvSpPr>
          <p:spPr>
            <a:xfrm>
              <a:off x="5881094" y="2600850"/>
              <a:ext cx="1325400" cy="658466"/>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221"/>
                </a:spcAft>
                <a:buClrTx/>
                <a:buSzTx/>
                <a:buFontTx/>
                <a:buNone/>
                <a:tabLst/>
                <a:defRPr/>
              </a:pPr>
              <a:r>
                <a:rPr kumimoji="0" lang="en-US" sz="1200" b="1"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 Remote API</a:t>
              </a:r>
            </a:p>
            <a:p>
              <a:pPr marL="0" marR="0" lvl="0" indent="0" defTabSz="914400" eaLnBrk="1" fontAlgn="auto" latinLnBrk="0" hangingPunct="1">
                <a:lnSpc>
                  <a:spcPct val="90000"/>
                </a:lnSpc>
                <a:spcBef>
                  <a:spcPts val="0"/>
                </a:spcBef>
                <a:spcAft>
                  <a:spcPts val="221"/>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Examples:</a:t>
              </a:r>
            </a:p>
            <a:p>
              <a:pPr marL="0" marR="0" lvl="0" indent="0" defTabSz="914400" eaLnBrk="1" fontAlgn="auto" latinLnBrk="0" hangingPunct="1">
                <a:lnSpc>
                  <a:spcPct val="90000"/>
                </a:lnSpc>
                <a:spcBef>
                  <a:spcPts val="0"/>
                </a:spcBef>
                <a:spcAft>
                  <a:spcPts val="221"/>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GET      images/</a:t>
              </a:r>
              <a:r>
                <a:rPr kumimoji="0" lang="en-US" sz="1200" b="0" i="0" u="none" strike="noStrike" kern="0" cap="none" spc="-22" normalizeH="0" baseline="0" noProof="0" dirty="0" err="1">
                  <a:ln>
                    <a:noFill/>
                  </a:ln>
                  <a:gradFill>
                    <a:gsLst>
                      <a:gs pos="2917">
                        <a:srgbClr val="2A3990"/>
                      </a:gs>
                      <a:gs pos="30000">
                        <a:srgbClr val="2A3990"/>
                      </a:gs>
                    </a:gsLst>
                    <a:lin ang="5400000" scaled="0"/>
                  </a:gradFill>
                  <a:effectLst/>
                  <a:uLnTx/>
                  <a:uFillTx/>
                  <a:latin typeface="Arial"/>
                  <a:cs typeface="Arial"/>
                  <a:sym typeface="Arial"/>
                </a:rPr>
                <a:t>json</a:t>
              </a:r>
              <a:endPar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endParaRPr>
            </a:p>
            <a:p>
              <a:pPr marL="0" marR="0" lvl="0" indent="0" defTabSz="914400" eaLnBrk="1" fontAlgn="auto" latinLnBrk="0" hangingPunct="1">
                <a:lnSpc>
                  <a:spcPct val="90000"/>
                </a:lnSpc>
                <a:spcBef>
                  <a:spcPts val="0"/>
                </a:spcBef>
                <a:spcAft>
                  <a:spcPts val="221"/>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POST   containers/create</a:t>
              </a:r>
            </a:p>
          </p:txBody>
        </p:sp>
        <p:cxnSp>
          <p:nvCxnSpPr>
            <p:cNvPr id="44" name="Straight Connector 43"/>
            <p:cNvCxnSpPr/>
            <p:nvPr/>
          </p:nvCxnSpPr>
          <p:spPr>
            <a:xfrm>
              <a:off x="5714574" y="2534679"/>
              <a:ext cx="104707" cy="0"/>
            </a:xfrm>
            <a:prstGeom prst="line">
              <a:avLst/>
            </a:prstGeom>
            <a:noFill/>
            <a:ln w="50800" cap="rnd" cmpd="sng" algn="ctr">
              <a:solidFill>
                <a:srgbClr val="212D74"/>
              </a:solidFill>
              <a:prstDash val="solid"/>
              <a:headEnd type="none"/>
              <a:tailEnd type="none"/>
            </a:ln>
            <a:effectLst/>
          </p:spPr>
        </p:cxnSp>
        <p:cxnSp>
          <p:nvCxnSpPr>
            <p:cNvPr id="45" name="Straight Connector 44"/>
            <p:cNvCxnSpPr/>
            <p:nvPr/>
          </p:nvCxnSpPr>
          <p:spPr>
            <a:xfrm>
              <a:off x="5826282" y="2534679"/>
              <a:ext cx="0" cy="826412"/>
            </a:xfrm>
            <a:prstGeom prst="line">
              <a:avLst/>
            </a:prstGeom>
            <a:noFill/>
            <a:ln w="50800" cap="rnd" cmpd="sng" algn="ctr">
              <a:solidFill>
                <a:srgbClr val="212D74"/>
              </a:solidFill>
              <a:prstDash val="solid"/>
              <a:headEnd type="none"/>
              <a:tailEnd type="none"/>
            </a:ln>
            <a:effectLst/>
          </p:spPr>
        </p:cxnSp>
        <p:cxnSp>
          <p:nvCxnSpPr>
            <p:cNvPr id="46" name="Straight Connector 45"/>
            <p:cNvCxnSpPr/>
            <p:nvPr/>
          </p:nvCxnSpPr>
          <p:spPr>
            <a:xfrm>
              <a:off x="5714574" y="3360599"/>
              <a:ext cx="104707" cy="0"/>
            </a:xfrm>
            <a:prstGeom prst="line">
              <a:avLst/>
            </a:prstGeom>
            <a:noFill/>
            <a:ln w="50800" cap="rnd" cmpd="sng" algn="ctr">
              <a:solidFill>
                <a:srgbClr val="212D74"/>
              </a:solidFill>
              <a:prstDash val="solid"/>
              <a:headEnd type="none"/>
              <a:tailEnd type="none"/>
            </a:ln>
            <a:effectLst/>
          </p:spPr>
        </p:cxnSp>
        <p:cxnSp>
          <p:nvCxnSpPr>
            <p:cNvPr id="47" name="Straight Connector 46"/>
            <p:cNvCxnSpPr/>
            <p:nvPr/>
          </p:nvCxnSpPr>
          <p:spPr>
            <a:xfrm>
              <a:off x="5826282" y="2947885"/>
              <a:ext cx="71190" cy="0"/>
            </a:xfrm>
            <a:prstGeom prst="line">
              <a:avLst/>
            </a:prstGeom>
            <a:noFill/>
            <a:ln w="50800" cap="rnd" cmpd="sng" algn="ctr">
              <a:solidFill>
                <a:srgbClr val="212D74"/>
              </a:solidFill>
              <a:prstDash val="solid"/>
              <a:headEnd type="none"/>
              <a:tailEnd type="none"/>
            </a:ln>
            <a:effectLst/>
          </p:spPr>
        </p:cxnSp>
        <p:grpSp>
          <p:nvGrpSpPr>
            <p:cNvPr id="48" name="Group 47"/>
            <p:cNvGrpSpPr/>
            <p:nvPr/>
          </p:nvGrpSpPr>
          <p:grpSpPr>
            <a:xfrm rot="10800000">
              <a:off x="2501173" y="2533208"/>
              <a:ext cx="111710" cy="826412"/>
              <a:chOff x="5920233" y="3911537"/>
              <a:chExt cx="151954" cy="1124137"/>
            </a:xfrm>
          </p:grpSpPr>
          <p:cxnSp>
            <p:nvCxnSpPr>
              <p:cNvPr id="50" name="Straight Connector 49"/>
              <p:cNvCxnSpPr/>
              <p:nvPr/>
            </p:nvCxnSpPr>
            <p:spPr>
              <a:xfrm>
                <a:off x="5920233" y="3911537"/>
                <a:ext cx="142429" cy="0"/>
              </a:xfrm>
              <a:prstGeom prst="line">
                <a:avLst/>
              </a:prstGeom>
              <a:noFill/>
              <a:ln w="50800" cap="rnd" cmpd="sng" algn="ctr">
                <a:solidFill>
                  <a:srgbClr val="212D74"/>
                </a:solidFill>
                <a:prstDash val="solid"/>
                <a:headEnd type="none"/>
                <a:tailEnd type="none"/>
              </a:ln>
              <a:effectLst/>
            </p:spPr>
          </p:cxnSp>
          <p:cxnSp>
            <p:nvCxnSpPr>
              <p:cNvPr id="51" name="Straight Connector 50"/>
              <p:cNvCxnSpPr/>
              <p:nvPr/>
            </p:nvCxnSpPr>
            <p:spPr>
              <a:xfrm>
                <a:off x="6072187" y="3911537"/>
                <a:ext cx="0" cy="1124137"/>
              </a:xfrm>
              <a:prstGeom prst="line">
                <a:avLst/>
              </a:prstGeom>
              <a:noFill/>
              <a:ln w="50800" cap="rnd" cmpd="sng" algn="ctr">
                <a:solidFill>
                  <a:srgbClr val="212D74"/>
                </a:solidFill>
                <a:prstDash val="solid"/>
                <a:headEnd type="none"/>
                <a:tailEnd type="none"/>
              </a:ln>
              <a:effectLst/>
            </p:spPr>
          </p:cxnSp>
          <p:cxnSp>
            <p:nvCxnSpPr>
              <p:cNvPr id="52" name="Straight Connector 51"/>
              <p:cNvCxnSpPr/>
              <p:nvPr/>
            </p:nvCxnSpPr>
            <p:spPr>
              <a:xfrm>
                <a:off x="5920233" y="5035004"/>
                <a:ext cx="142429" cy="0"/>
              </a:xfrm>
              <a:prstGeom prst="line">
                <a:avLst/>
              </a:prstGeom>
              <a:noFill/>
              <a:ln w="50800" cap="rnd" cmpd="sng" algn="ctr">
                <a:solidFill>
                  <a:srgbClr val="212D74"/>
                </a:solidFill>
                <a:prstDash val="solid"/>
                <a:headEnd type="none"/>
                <a:tailEnd type="none"/>
              </a:ln>
              <a:effectLst/>
            </p:spPr>
          </p:cxnSp>
        </p:grpSp>
        <p:cxnSp>
          <p:nvCxnSpPr>
            <p:cNvPr id="49" name="Straight Connector 48"/>
            <p:cNvCxnSpPr/>
            <p:nvPr/>
          </p:nvCxnSpPr>
          <p:spPr>
            <a:xfrm>
              <a:off x="5724101" y="2023510"/>
              <a:ext cx="168714" cy="0"/>
            </a:xfrm>
            <a:prstGeom prst="line">
              <a:avLst/>
            </a:prstGeom>
            <a:noFill/>
            <a:ln w="50800" cap="rnd" cmpd="sng" algn="ctr">
              <a:solidFill>
                <a:srgbClr val="002060"/>
              </a:solidFill>
              <a:prstDash val="solid"/>
              <a:headEnd type="none"/>
              <a:tailEnd type="none"/>
            </a:ln>
            <a:effectLst/>
          </p:spPr>
        </p:cxnSp>
      </p:grpSp>
    </p:spTree>
    <p:extLst>
      <p:ext uri="{BB962C8B-B14F-4D97-AF65-F5344CB8AC3E}">
        <p14:creationId xmlns:p14="http://schemas.microsoft.com/office/powerpoint/2010/main" val="27342173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600" b="1" dirty="0"/>
              <a:t>Hello Windows Containers !</a:t>
            </a:r>
            <a:endParaRPr lang="fr-FR" sz="3600" dirty="0"/>
          </a:p>
        </p:txBody>
      </p:sp>
      <p:sp>
        <p:nvSpPr>
          <p:cNvPr id="3" name="Text Placeholder 2"/>
          <p:cNvSpPr>
            <a:spLocks noGrp="1"/>
          </p:cNvSpPr>
          <p:nvPr>
            <p:ph type="body" sz="quarter" idx="12"/>
          </p:nvPr>
        </p:nvSpPr>
        <p:spPr>
          <a:xfrm>
            <a:off x="274702" y="3680141"/>
            <a:ext cx="5364097" cy="1009740"/>
          </a:xfrm>
        </p:spPr>
        <p:txBody>
          <a:bodyPr/>
          <a:lstStyle/>
          <a:p>
            <a:r>
              <a:rPr lang="en-US" dirty="0"/>
              <a:t>Démo</a:t>
            </a:r>
            <a:endParaRPr lang="fr-FR" dirty="0"/>
          </a:p>
        </p:txBody>
      </p:sp>
    </p:spTree>
    <p:extLst>
      <p:ext uri="{BB962C8B-B14F-4D97-AF65-F5344CB8AC3E}">
        <p14:creationId xmlns:p14="http://schemas.microsoft.com/office/powerpoint/2010/main" val="469383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1759920"/>
            <a:ext cx="10334760" cy="1828786"/>
          </a:xfrm>
        </p:spPr>
        <p:txBody>
          <a:bodyPr/>
          <a:lstStyle/>
          <a:p>
            <a:r>
              <a:rPr lang="fr-FR" b="1" dirty="0"/>
              <a:t>Les containers &amp; Microsoft Azure</a:t>
            </a:r>
            <a:br>
              <a:rPr lang="fr-FR" dirty="0"/>
            </a:br>
            <a:br>
              <a:rPr lang="fr-FR" dirty="0"/>
            </a:br>
            <a:r>
              <a:rPr lang="fr-FR" sz="4400" dirty="0"/>
              <a:t>Quelles options pour exécuter des containers dans Microsoft Azure ?</a:t>
            </a:r>
            <a:endParaRPr lang="fr-FR" dirty="0"/>
          </a:p>
        </p:txBody>
      </p:sp>
    </p:spTree>
    <p:extLst>
      <p:ext uri="{BB962C8B-B14F-4D97-AF65-F5344CB8AC3E}">
        <p14:creationId xmlns:p14="http://schemas.microsoft.com/office/powerpoint/2010/main" val="41943916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&lt;3 Linux</a:t>
            </a:r>
            <a:endParaRPr lang="fr-FR" dirty="0"/>
          </a:p>
        </p:txBody>
      </p:sp>
      <p:grpSp>
        <p:nvGrpSpPr>
          <p:cNvPr id="3" name="Group 2"/>
          <p:cNvGrpSpPr/>
          <p:nvPr/>
        </p:nvGrpSpPr>
        <p:grpSpPr>
          <a:xfrm>
            <a:off x="821611" y="4124806"/>
            <a:ext cx="10779411" cy="2076160"/>
            <a:chOff x="422849" y="3022680"/>
            <a:chExt cx="7826272" cy="1507373"/>
          </a:xfrm>
        </p:grpSpPr>
        <p:pic>
          <p:nvPicPr>
            <p:cNvPr id="4" name="Picture 3"/>
            <p:cNvPicPr>
              <a:picLocks noChangeAspect="1"/>
            </p:cNvPicPr>
            <p:nvPr/>
          </p:nvPicPr>
          <p:blipFill>
            <a:blip r:embed="rId2"/>
            <a:stretch>
              <a:fillRect/>
            </a:stretch>
          </p:blipFill>
          <p:spPr>
            <a:xfrm>
              <a:off x="2400186" y="3487210"/>
              <a:ext cx="2171812" cy="700749"/>
            </a:xfrm>
            <a:prstGeom prst="rect">
              <a:avLst/>
            </a:prstGeom>
          </p:spPr>
        </p:pic>
        <p:pic>
          <p:nvPicPr>
            <p:cNvPr id="5" name="Picture 4"/>
            <p:cNvPicPr>
              <a:picLocks noChangeAspect="1"/>
            </p:cNvPicPr>
            <p:nvPr/>
          </p:nvPicPr>
          <p:blipFill>
            <a:blip r:embed="rId3"/>
            <a:stretch>
              <a:fillRect/>
            </a:stretch>
          </p:blipFill>
          <p:spPr>
            <a:xfrm>
              <a:off x="4718849" y="3022680"/>
              <a:ext cx="2025309" cy="1507373"/>
            </a:xfrm>
            <a:prstGeom prst="rect">
              <a:avLst/>
            </a:prstGeom>
          </p:spPr>
        </p:pic>
        <p:pic>
          <p:nvPicPr>
            <p:cNvPr id="6" name="Picture 5"/>
            <p:cNvPicPr>
              <a:picLocks noChangeAspect="1"/>
            </p:cNvPicPr>
            <p:nvPr/>
          </p:nvPicPr>
          <p:blipFill>
            <a:blip r:embed="rId4"/>
            <a:stretch>
              <a:fillRect/>
            </a:stretch>
          </p:blipFill>
          <p:spPr>
            <a:xfrm>
              <a:off x="422849" y="3364773"/>
              <a:ext cx="1300837" cy="823186"/>
            </a:xfrm>
            <a:prstGeom prst="rect">
              <a:avLst/>
            </a:prstGeom>
          </p:spPr>
        </p:pic>
        <p:pic>
          <p:nvPicPr>
            <p:cNvPr id="7" name="Picture 6"/>
            <p:cNvPicPr>
              <a:picLocks noChangeAspect="1"/>
            </p:cNvPicPr>
            <p:nvPr/>
          </p:nvPicPr>
          <p:blipFill>
            <a:blip r:embed="rId5"/>
            <a:stretch>
              <a:fillRect/>
            </a:stretch>
          </p:blipFill>
          <p:spPr>
            <a:xfrm>
              <a:off x="6891009" y="3167096"/>
              <a:ext cx="1358112" cy="1081963"/>
            </a:xfrm>
            <a:prstGeom prst="rect">
              <a:avLst/>
            </a:prstGeom>
          </p:spPr>
        </p:pic>
      </p:grpSp>
      <p:grpSp>
        <p:nvGrpSpPr>
          <p:cNvPr id="8" name="Group 7"/>
          <p:cNvGrpSpPr/>
          <p:nvPr/>
        </p:nvGrpSpPr>
        <p:grpSpPr>
          <a:xfrm>
            <a:off x="768612" y="1697186"/>
            <a:ext cx="10885408" cy="1979755"/>
            <a:chOff x="311700" y="1308671"/>
            <a:chExt cx="7903229" cy="1437379"/>
          </a:xfrm>
        </p:grpSpPr>
        <p:pic>
          <p:nvPicPr>
            <p:cNvPr id="9" name="Picture 8"/>
            <p:cNvPicPr>
              <a:picLocks noChangeAspect="1"/>
            </p:cNvPicPr>
            <p:nvPr/>
          </p:nvPicPr>
          <p:blipFill>
            <a:blip r:embed="rId6"/>
            <a:stretch>
              <a:fillRect/>
            </a:stretch>
          </p:blipFill>
          <p:spPr>
            <a:xfrm>
              <a:off x="311700" y="1308671"/>
              <a:ext cx="1430039" cy="1430039"/>
            </a:xfrm>
            <a:prstGeom prst="rect">
              <a:avLst/>
            </a:prstGeom>
          </p:spPr>
        </p:pic>
        <p:pic>
          <p:nvPicPr>
            <p:cNvPr id="10" name="Picture 9"/>
            <p:cNvPicPr>
              <a:picLocks noChangeAspect="1"/>
            </p:cNvPicPr>
            <p:nvPr/>
          </p:nvPicPr>
          <p:blipFill>
            <a:blip r:embed="rId7"/>
            <a:stretch>
              <a:fillRect/>
            </a:stretch>
          </p:blipFill>
          <p:spPr>
            <a:xfrm>
              <a:off x="4520480" y="1455067"/>
              <a:ext cx="922131" cy="1290983"/>
            </a:xfrm>
            <a:prstGeom prst="rect">
              <a:avLst/>
            </a:prstGeom>
          </p:spPr>
        </p:pic>
        <p:pic>
          <p:nvPicPr>
            <p:cNvPr id="11" name="Picture 10"/>
            <p:cNvPicPr>
              <a:picLocks noChangeAspect="1"/>
            </p:cNvPicPr>
            <p:nvPr/>
          </p:nvPicPr>
          <p:blipFill>
            <a:blip r:embed="rId8"/>
            <a:stretch>
              <a:fillRect/>
            </a:stretch>
          </p:blipFill>
          <p:spPr>
            <a:xfrm>
              <a:off x="1925068" y="1708636"/>
              <a:ext cx="2225996" cy="860347"/>
            </a:xfrm>
            <a:prstGeom prst="rect">
              <a:avLst/>
            </a:prstGeom>
          </p:spPr>
        </p:pic>
        <p:pic>
          <p:nvPicPr>
            <p:cNvPr id="12" name="Picture 11"/>
            <p:cNvPicPr>
              <a:picLocks noChangeAspect="1"/>
            </p:cNvPicPr>
            <p:nvPr/>
          </p:nvPicPr>
          <p:blipFill>
            <a:blip r:embed="rId9"/>
            <a:stretch>
              <a:fillRect/>
            </a:stretch>
          </p:blipFill>
          <p:spPr>
            <a:xfrm>
              <a:off x="5840860" y="1538909"/>
              <a:ext cx="2374069" cy="856623"/>
            </a:xfrm>
            <a:prstGeom prst="rect">
              <a:avLst/>
            </a:prstGeom>
          </p:spPr>
        </p:pic>
      </p:grpSp>
    </p:spTree>
    <p:extLst>
      <p:ext uri="{BB962C8B-B14F-4D97-AF65-F5344CB8AC3E}">
        <p14:creationId xmlns:p14="http://schemas.microsoft.com/office/powerpoint/2010/main" val="21732902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&lt;3 Containers</a:t>
            </a:r>
            <a:endParaRPr lang="fr-FR" dirty="0"/>
          </a:p>
        </p:txBody>
      </p:sp>
      <p:grpSp>
        <p:nvGrpSpPr>
          <p:cNvPr id="13" name="Group 12"/>
          <p:cNvGrpSpPr/>
          <p:nvPr/>
        </p:nvGrpSpPr>
        <p:grpSpPr>
          <a:xfrm>
            <a:off x="3505620" y="3964781"/>
            <a:ext cx="5219144" cy="2381517"/>
            <a:chOff x="2413016" y="2989826"/>
            <a:chExt cx="4104324" cy="1872820"/>
          </a:xfrm>
        </p:grpSpPr>
        <p:pic>
          <p:nvPicPr>
            <p:cNvPr id="14" name="Picture 13"/>
            <p:cNvPicPr>
              <a:picLocks noChangeAspect="1"/>
            </p:cNvPicPr>
            <p:nvPr/>
          </p:nvPicPr>
          <p:blipFill>
            <a:blip r:embed="rId2"/>
            <a:stretch>
              <a:fillRect/>
            </a:stretch>
          </p:blipFill>
          <p:spPr>
            <a:xfrm>
              <a:off x="4332383" y="2989826"/>
              <a:ext cx="2184957" cy="1872820"/>
            </a:xfrm>
            <a:prstGeom prst="rect">
              <a:avLst/>
            </a:prstGeom>
          </p:spPr>
        </p:pic>
        <p:pic>
          <p:nvPicPr>
            <p:cNvPr id="15" name="Picture 14"/>
            <p:cNvPicPr>
              <a:picLocks noChangeAspect="1"/>
            </p:cNvPicPr>
            <p:nvPr/>
          </p:nvPicPr>
          <p:blipFill>
            <a:blip r:embed="rId3"/>
            <a:stretch>
              <a:fillRect/>
            </a:stretch>
          </p:blipFill>
          <p:spPr>
            <a:xfrm>
              <a:off x="2413016" y="3124611"/>
              <a:ext cx="1361566" cy="1454152"/>
            </a:xfrm>
            <a:prstGeom prst="rect">
              <a:avLst/>
            </a:prstGeom>
          </p:spPr>
        </p:pic>
      </p:grpSp>
      <p:grpSp>
        <p:nvGrpSpPr>
          <p:cNvPr id="16" name="Group 15"/>
          <p:cNvGrpSpPr/>
          <p:nvPr/>
        </p:nvGrpSpPr>
        <p:grpSpPr>
          <a:xfrm>
            <a:off x="1081203" y="1516428"/>
            <a:ext cx="10091432" cy="2293161"/>
            <a:chOff x="562708" y="1187757"/>
            <a:chExt cx="8023162" cy="1823171"/>
          </a:xfrm>
        </p:grpSpPr>
        <p:pic>
          <p:nvPicPr>
            <p:cNvPr id="17" name="Picture 16"/>
            <p:cNvPicPr>
              <a:picLocks noChangeAspect="1"/>
            </p:cNvPicPr>
            <p:nvPr/>
          </p:nvPicPr>
          <p:blipFill>
            <a:blip r:embed="rId4"/>
            <a:stretch>
              <a:fillRect/>
            </a:stretch>
          </p:blipFill>
          <p:spPr>
            <a:xfrm>
              <a:off x="2896818" y="1493248"/>
              <a:ext cx="3336295" cy="1212187"/>
            </a:xfrm>
            <a:prstGeom prst="rect">
              <a:avLst/>
            </a:prstGeom>
          </p:spPr>
        </p:pic>
        <p:pic>
          <p:nvPicPr>
            <p:cNvPr id="18" name="Picture 17"/>
            <p:cNvPicPr>
              <a:picLocks noChangeAspect="1"/>
            </p:cNvPicPr>
            <p:nvPr/>
          </p:nvPicPr>
          <p:blipFill>
            <a:blip r:embed="rId5"/>
            <a:stretch>
              <a:fillRect/>
            </a:stretch>
          </p:blipFill>
          <p:spPr>
            <a:xfrm>
              <a:off x="6730983" y="1403758"/>
              <a:ext cx="1854887" cy="1391165"/>
            </a:xfrm>
            <a:prstGeom prst="rect">
              <a:avLst/>
            </a:prstGeom>
          </p:spPr>
        </p:pic>
        <p:pic>
          <p:nvPicPr>
            <p:cNvPr id="19" name="Picture 18"/>
            <p:cNvPicPr>
              <a:picLocks noChangeAspect="1"/>
            </p:cNvPicPr>
            <p:nvPr/>
          </p:nvPicPr>
          <p:blipFill>
            <a:blip r:embed="rId6"/>
            <a:stretch>
              <a:fillRect/>
            </a:stretch>
          </p:blipFill>
          <p:spPr>
            <a:xfrm>
              <a:off x="562708" y="1187757"/>
              <a:ext cx="1850308" cy="1823171"/>
            </a:xfrm>
            <a:prstGeom prst="rect">
              <a:avLst/>
            </a:prstGeom>
          </p:spPr>
        </p:pic>
      </p:grpSp>
    </p:spTree>
    <p:extLst>
      <p:ext uri="{BB962C8B-B14F-4D97-AF65-F5344CB8AC3E}">
        <p14:creationId xmlns:p14="http://schemas.microsoft.com/office/powerpoint/2010/main" val="2528319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Quelles options ?</a:t>
            </a:r>
          </a:p>
        </p:txBody>
      </p:sp>
      <p:sp>
        <p:nvSpPr>
          <p:cNvPr id="3" name="Text Placeholder 2"/>
          <p:cNvSpPr>
            <a:spLocks noGrp="1"/>
          </p:cNvSpPr>
          <p:nvPr>
            <p:ph type="body" sz="quarter" idx="10"/>
          </p:nvPr>
        </p:nvSpPr>
        <p:spPr>
          <a:xfrm>
            <a:off x="401813" y="1430856"/>
            <a:ext cx="5629599" cy="5010602"/>
          </a:xfrm>
        </p:spPr>
        <p:txBody>
          <a:bodyPr/>
          <a:lstStyle/>
          <a:p>
            <a:pPr marL="457200" indent="-457200">
              <a:defRPr/>
            </a:pPr>
            <a:r>
              <a:rPr lang="fr-FR" sz="3200" dirty="0"/>
              <a:t>Infrastructure as a Service</a:t>
            </a:r>
          </a:p>
          <a:p>
            <a:pPr marL="817563" lvl="1" indent="-457200">
              <a:defRPr/>
            </a:pPr>
            <a:r>
              <a:rPr lang="fr-FR" sz="2800" dirty="0"/>
              <a:t>Simple VM avec Docker installé</a:t>
            </a:r>
          </a:p>
          <a:p>
            <a:pPr marL="817563" lvl="1" indent="-457200">
              <a:defRPr/>
            </a:pPr>
            <a:r>
              <a:rPr lang="en-US" sz="2800" dirty="0" err="1"/>
              <a:t>Déploiement</a:t>
            </a:r>
            <a:r>
              <a:rPr lang="en-US" sz="2800" dirty="0"/>
              <a:t> d’un cluster / </a:t>
            </a:r>
            <a:r>
              <a:rPr lang="en-US" sz="2800" dirty="0" err="1"/>
              <a:t>orchestrateur</a:t>
            </a:r>
            <a:endParaRPr lang="fr-FR" sz="2800" dirty="0"/>
          </a:p>
          <a:p>
            <a:pPr marL="817563" lvl="1" indent="-457200">
              <a:defRPr/>
            </a:pPr>
            <a:endParaRPr lang="fr-FR" sz="2800" dirty="0"/>
          </a:p>
          <a:p>
            <a:pPr marL="457200" indent="-457200">
              <a:defRPr/>
            </a:pPr>
            <a:r>
              <a:rPr lang="fr-FR" sz="3200" dirty="0"/>
              <a:t>Azure Container Service</a:t>
            </a:r>
          </a:p>
          <a:p>
            <a:pPr marL="817563" lvl="1" indent="-457200">
              <a:defRPr/>
            </a:pPr>
            <a:r>
              <a:rPr lang="fr-FR" sz="2800" dirty="0"/>
              <a:t>Docker Swarm</a:t>
            </a:r>
          </a:p>
          <a:p>
            <a:pPr marL="817563" lvl="1" indent="-457200">
              <a:defRPr/>
            </a:pPr>
            <a:r>
              <a:rPr lang="en-US" sz="2800" dirty="0"/>
              <a:t>Mesosphere DC/OS</a:t>
            </a:r>
          </a:p>
          <a:p>
            <a:pPr marL="817563" lvl="1" indent="-457200">
              <a:defRPr/>
            </a:pPr>
            <a:r>
              <a:rPr lang="en-US" sz="2800" dirty="0"/>
              <a:t>Kubernetes</a:t>
            </a:r>
          </a:p>
          <a:p>
            <a:pPr marL="817563" lvl="1" indent="-457200">
              <a:defRPr/>
            </a:pPr>
            <a:endParaRPr lang="en-US" sz="1800" dirty="0"/>
          </a:p>
          <a:p>
            <a:pPr marL="817563" lvl="1" indent="-457200">
              <a:defRPr/>
            </a:pPr>
            <a:endParaRPr lang="fr-FR" sz="1800" dirty="0"/>
          </a:p>
        </p:txBody>
      </p:sp>
      <p:sp>
        <p:nvSpPr>
          <p:cNvPr id="4" name="Text Placeholder 2"/>
          <p:cNvSpPr txBox="1">
            <a:spLocks/>
          </p:cNvSpPr>
          <p:nvPr/>
        </p:nvSpPr>
        <p:spPr>
          <a:xfrm>
            <a:off x="6346595" y="1430855"/>
            <a:ext cx="5629599" cy="5281446"/>
          </a:xfrm>
          <a:prstGeom prst="rect">
            <a:avLst/>
          </a:prstGeom>
        </p:spPr>
        <p:txBody>
          <a:bodyPr vert="horz" wrap="square" lIns="146304" tIns="91440" rIns="146304" bIns="91440"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99000">
                      <a:schemeClr val="tx2"/>
                    </a:gs>
                  </a:gsLst>
                  <a:lin ang="5400000" scaled="0"/>
                </a:gradFill>
                <a:latin typeface="+mj-lt"/>
                <a:ea typeface="+mn-ea"/>
                <a:cs typeface="+mn-cs"/>
              </a:defRPr>
            </a:lvl1pPr>
            <a:lvl2pPr marL="0" marR="0" indent="0" algn="l" defTabSz="9325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57"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112"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6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defRPr/>
            </a:pPr>
            <a:r>
              <a:rPr lang="en-US" sz="3200" dirty="0"/>
              <a:t>Azure Container Registry</a:t>
            </a:r>
            <a:endParaRPr lang="fr-FR" sz="3200" dirty="0"/>
          </a:p>
          <a:p>
            <a:pPr marL="457200" indent="-457200">
              <a:defRPr/>
            </a:pPr>
            <a:endParaRPr lang="fr-FR" sz="3200" dirty="0"/>
          </a:p>
          <a:p>
            <a:pPr marL="457200" indent="-457200">
              <a:defRPr/>
            </a:pPr>
            <a:r>
              <a:rPr lang="fr-FR" sz="3200" dirty="0"/>
              <a:t>Azure Service Fabric</a:t>
            </a:r>
          </a:p>
          <a:p>
            <a:pPr marL="817563" lvl="1" indent="-457200">
              <a:defRPr/>
            </a:pPr>
            <a:r>
              <a:rPr lang="fr-FR" sz="2800" dirty="0"/>
              <a:t>Support annoncé des images Docker (Windows &amp; Linux)</a:t>
            </a:r>
          </a:p>
          <a:p>
            <a:pPr marL="817563" lvl="1" indent="-457200">
              <a:defRPr/>
            </a:pPr>
            <a:endParaRPr lang="en-US" sz="3200" dirty="0"/>
          </a:p>
          <a:p>
            <a:pPr marL="457200" indent="-457200">
              <a:defRPr/>
            </a:pPr>
            <a:r>
              <a:rPr lang="en-US" sz="3200" dirty="0"/>
              <a:t>Azure Marketplace</a:t>
            </a:r>
          </a:p>
          <a:p>
            <a:pPr marL="857250" lvl="1" indent="-457200">
              <a:defRPr/>
            </a:pPr>
            <a:r>
              <a:rPr lang="en-US" sz="2400" dirty="0"/>
              <a:t>Docker for Azure</a:t>
            </a:r>
          </a:p>
          <a:p>
            <a:pPr marL="857250" lvl="1" indent="-457200">
              <a:defRPr/>
            </a:pPr>
            <a:r>
              <a:rPr lang="en-US" sz="2400" dirty="0"/>
              <a:t>Docker </a:t>
            </a:r>
            <a:r>
              <a:rPr lang="en-US" sz="2400" dirty="0" err="1"/>
              <a:t>DataCenter</a:t>
            </a:r>
            <a:endParaRPr lang="en-US" sz="2400" dirty="0"/>
          </a:p>
          <a:p>
            <a:pPr marL="857250" lvl="1" indent="-457200">
              <a:defRPr/>
            </a:pPr>
            <a:r>
              <a:rPr lang="en-US" sz="2400" dirty="0" err="1"/>
              <a:t>RedHat</a:t>
            </a:r>
            <a:r>
              <a:rPr lang="en-US" sz="2400" dirty="0"/>
              <a:t> Open Shift</a:t>
            </a:r>
          </a:p>
          <a:p>
            <a:pPr marL="857250" lvl="1" indent="-457200">
              <a:defRPr/>
            </a:pPr>
            <a:r>
              <a:rPr lang="en-US" sz="2400" dirty="0"/>
              <a:t>…</a:t>
            </a:r>
            <a:endParaRPr lang="en-US" sz="2800" dirty="0"/>
          </a:p>
        </p:txBody>
      </p:sp>
      <p:pic>
        <p:nvPicPr>
          <p:cNvPr id="5" name="Picture 4"/>
          <p:cNvPicPr>
            <a:picLocks noChangeAspect="1"/>
          </p:cNvPicPr>
          <p:nvPr/>
        </p:nvPicPr>
        <p:blipFill>
          <a:blip r:embed="rId2"/>
          <a:stretch>
            <a:fillRect/>
          </a:stretch>
        </p:blipFill>
        <p:spPr>
          <a:xfrm>
            <a:off x="711150" y="5746720"/>
            <a:ext cx="989085" cy="847787"/>
          </a:xfrm>
          <a:prstGeom prst="rect">
            <a:avLst/>
          </a:prstGeom>
        </p:spPr>
      </p:pic>
      <p:pic>
        <p:nvPicPr>
          <p:cNvPr id="6" name="Picture 5"/>
          <p:cNvPicPr>
            <a:picLocks noChangeAspect="1"/>
          </p:cNvPicPr>
          <p:nvPr/>
        </p:nvPicPr>
        <p:blipFill>
          <a:blip r:embed="rId3"/>
          <a:stretch>
            <a:fillRect/>
          </a:stretch>
        </p:blipFill>
        <p:spPr>
          <a:xfrm>
            <a:off x="1633623" y="5718705"/>
            <a:ext cx="2472837" cy="903815"/>
          </a:xfrm>
          <a:prstGeom prst="rect">
            <a:avLst/>
          </a:prstGeom>
        </p:spPr>
      </p:pic>
    </p:spTree>
    <p:extLst>
      <p:ext uri="{BB962C8B-B14F-4D97-AF65-F5344CB8AC3E}">
        <p14:creationId xmlns:p14="http://schemas.microsoft.com/office/powerpoint/2010/main" val="26261293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3597" y="791838"/>
            <a:ext cx="6029850" cy="897684"/>
          </a:xfrm>
        </p:spPr>
        <p:txBody>
          <a:bodyPr/>
          <a:lstStyle/>
          <a:p>
            <a:pPr algn="ctr"/>
            <a:r>
              <a:rPr lang="en-US" dirty="0"/>
              <a:t>Machine </a:t>
            </a:r>
            <a:r>
              <a:rPr lang="en-US" dirty="0" err="1"/>
              <a:t>virtuelle</a:t>
            </a:r>
            <a:r>
              <a:rPr lang="en-US" dirty="0"/>
              <a:t> </a:t>
            </a:r>
            <a:br>
              <a:rPr lang="en-US" dirty="0"/>
            </a:br>
            <a:r>
              <a:rPr lang="en-US" dirty="0"/>
              <a:t>VS </a:t>
            </a:r>
            <a:br>
              <a:rPr lang="en-US" dirty="0"/>
            </a:br>
            <a:r>
              <a:rPr lang="en-US" dirty="0"/>
              <a:t>Container</a:t>
            </a:r>
            <a:endParaRPr lang="fr-FR" dirty="0"/>
          </a:p>
        </p:txBody>
      </p:sp>
      <p:sp>
        <p:nvSpPr>
          <p:cNvPr id="4" name="Rectangle 3"/>
          <p:cNvSpPr/>
          <p:nvPr/>
        </p:nvSpPr>
        <p:spPr>
          <a:xfrm>
            <a:off x="578550" y="6335531"/>
            <a:ext cx="4902683" cy="4902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Server</a:t>
            </a:r>
          </a:p>
        </p:txBody>
      </p:sp>
      <p:sp>
        <p:nvSpPr>
          <p:cNvPr id="5" name="Rectangle 4"/>
          <p:cNvSpPr/>
          <p:nvPr/>
        </p:nvSpPr>
        <p:spPr>
          <a:xfrm>
            <a:off x="578550" y="5845263"/>
            <a:ext cx="4902683" cy="49026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Host OS</a:t>
            </a:r>
          </a:p>
        </p:txBody>
      </p:sp>
      <p:sp>
        <p:nvSpPr>
          <p:cNvPr id="6" name="Rectangle 5"/>
          <p:cNvSpPr/>
          <p:nvPr/>
        </p:nvSpPr>
        <p:spPr>
          <a:xfrm>
            <a:off x="578550" y="5354995"/>
            <a:ext cx="4902683" cy="49026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Hypervisor</a:t>
            </a:r>
          </a:p>
        </p:txBody>
      </p:sp>
      <p:sp>
        <p:nvSpPr>
          <p:cNvPr id="10" name="Rectangle 9"/>
          <p:cNvSpPr/>
          <p:nvPr/>
        </p:nvSpPr>
        <p:spPr>
          <a:xfrm>
            <a:off x="578552"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11" name="Rectangle 10"/>
          <p:cNvSpPr/>
          <p:nvPr/>
        </p:nvSpPr>
        <p:spPr>
          <a:xfrm>
            <a:off x="1840682"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12" name="Rectangle 11"/>
          <p:cNvSpPr/>
          <p:nvPr/>
        </p:nvSpPr>
        <p:spPr>
          <a:xfrm>
            <a:off x="3114680"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13" name="Rectangle 12"/>
          <p:cNvSpPr/>
          <p:nvPr/>
        </p:nvSpPr>
        <p:spPr>
          <a:xfrm>
            <a:off x="578552" y="1836600"/>
            <a:ext cx="1097497" cy="807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14" name="Rectangle 13"/>
          <p:cNvSpPr/>
          <p:nvPr/>
        </p:nvSpPr>
        <p:spPr>
          <a:xfrm>
            <a:off x="1838275" y="1836596"/>
            <a:ext cx="1097497" cy="807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15" name="Rectangle 14"/>
          <p:cNvSpPr/>
          <p:nvPr/>
        </p:nvSpPr>
        <p:spPr>
          <a:xfrm>
            <a:off x="3113077" y="1836599"/>
            <a:ext cx="1097497" cy="8075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16" name="Rectangle 15"/>
          <p:cNvSpPr/>
          <p:nvPr/>
        </p:nvSpPr>
        <p:spPr>
          <a:xfrm>
            <a:off x="573737" y="250437"/>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A</a:t>
            </a:r>
          </a:p>
        </p:txBody>
      </p:sp>
      <p:sp>
        <p:nvSpPr>
          <p:cNvPr id="17" name="Rectangle 16"/>
          <p:cNvSpPr/>
          <p:nvPr/>
        </p:nvSpPr>
        <p:spPr>
          <a:xfrm>
            <a:off x="1831855" y="264858"/>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A’</a:t>
            </a:r>
          </a:p>
        </p:txBody>
      </p:sp>
      <p:sp>
        <p:nvSpPr>
          <p:cNvPr id="18" name="Rectangle 17"/>
          <p:cNvSpPr/>
          <p:nvPr/>
        </p:nvSpPr>
        <p:spPr>
          <a:xfrm>
            <a:off x="3113077" y="264858"/>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B</a:t>
            </a:r>
          </a:p>
        </p:txBody>
      </p:sp>
      <p:grpSp>
        <p:nvGrpSpPr>
          <p:cNvPr id="3" name="Groupe 2">
            <a:extLst>
              <a:ext uri="{FF2B5EF4-FFF2-40B4-BE49-F238E27FC236}">
                <a16:creationId xmlns:a16="http://schemas.microsoft.com/office/drawing/2014/main" id="{14929BB7-D7DB-4930-9ED5-03C3E4905963}"/>
              </a:ext>
            </a:extLst>
          </p:cNvPr>
          <p:cNvGrpSpPr/>
          <p:nvPr/>
        </p:nvGrpSpPr>
        <p:grpSpPr>
          <a:xfrm>
            <a:off x="6617181" y="3576566"/>
            <a:ext cx="4902683" cy="3249233"/>
            <a:chOff x="6617181" y="3576566"/>
            <a:chExt cx="4902683" cy="3249233"/>
          </a:xfrm>
        </p:grpSpPr>
        <p:sp>
          <p:nvSpPr>
            <p:cNvPr id="7" name="Rectangle 6"/>
            <p:cNvSpPr/>
            <p:nvPr/>
          </p:nvSpPr>
          <p:spPr>
            <a:xfrm>
              <a:off x="6617181" y="6335531"/>
              <a:ext cx="4902683" cy="4902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Server</a:t>
              </a:r>
            </a:p>
          </p:txBody>
        </p:sp>
        <p:sp>
          <p:nvSpPr>
            <p:cNvPr id="8" name="Rectangle 7"/>
            <p:cNvSpPr/>
            <p:nvPr/>
          </p:nvSpPr>
          <p:spPr>
            <a:xfrm>
              <a:off x="6617181" y="5845263"/>
              <a:ext cx="4902683" cy="49026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Host OS</a:t>
              </a:r>
            </a:p>
          </p:txBody>
        </p:sp>
        <p:sp>
          <p:nvSpPr>
            <p:cNvPr id="9" name="Rectangle 8"/>
            <p:cNvSpPr/>
            <p:nvPr/>
          </p:nvSpPr>
          <p:spPr>
            <a:xfrm>
              <a:off x="6617181" y="5354995"/>
              <a:ext cx="4902683" cy="490268"/>
            </a:xfrm>
            <a:prstGeom prst="rect">
              <a:avLst/>
            </a:prstGeom>
            <a:solidFill>
              <a:srgbClr val="FF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Docker Engine</a:t>
              </a:r>
            </a:p>
          </p:txBody>
        </p:sp>
        <p:sp>
          <p:nvSpPr>
            <p:cNvPr id="19" name="Rectangle 18"/>
            <p:cNvSpPr/>
            <p:nvPr/>
          </p:nvSpPr>
          <p:spPr>
            <a:xfrm>
              <a:off x="6617183" y="5037763"/>
              <a:ext cx="1171195" cy="30761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20" name="Rectangle 19"/>
            <p:cNvSpPr/>
            <p:nvPr/>
          </p:nvSpPr>
          <p:spPr>
            <a:xfrm>
              <a:off x="7932573" y="5037763"/>
              <a:ext cx="3587291" cy="31723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21" name="Rectangle 20"/>
            <p:cNvSpPr/>
            <p:nvPr/>
          </p:nvSpPr>
          <p:spPr>
            <a:xfrm>
              <a:off x="6617182" y="3576571"/>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A</a:t>
              </a:r>
            </a:p>
          </p:txBody>
        </p:sp>
        <p:sp>
          <p:nvSpPr>
            <p:cNvPr id="22" name="Rectangle 21"/>
            <p:cNvSpPr/>
            <p:nvPr/>
          </p:nvSpPr>
          <p:spPr>
            <a:xfrm>
              <a:off x="7338966" y="3581376"/>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A’</a:t>
              </a:r>
            </a:p>
          </p:txBody>
        </p:sp>
        <p:sp>
          <p:nvSpPr>
            <p:cNvPr id="23" name="Rectangle 22"/>
            <p:cNvSpPr/>
            <p:nvPr/>
          </p:nvSpPr>
          <p:spPr>
            <a:xfrm>
              <a:off x="7932575" y="3576570"/>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4" name="Rectangle 23"/>
            <p:cNvSpPr/>
            <p:nvPr/>
          </p:nvSpPr>
          <p:spPr>
            <a:xfrm>
              <a:off x="8526183" y="3576569"/>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5" name="Rectangle 24"/>
            <p:cNvSpPr/>
            <p:nvPr/>
          </p:nvSpPr>
          <p:spPr>
            <a:xfrm>
              <a:off x="9211120" y="3576568"/>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6" name="Rectangle 25"/>
            <p:cNvSpPr/>
            <p:nvPr/>
          </p:nvSpPr>
          <p:spPr>
            <a:xfrm>
              <a:off x="9804727" y="3576567"/>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7" name="Rectangle 26"/>
            <p:cNvSpPr/>
            <p:nvPr/>
          </p:nvSpPr>
          <p:spPr>
            <a:xfrm>
              <a:off x="10466427" y="3576567"/>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8" name="Rectangle 27"/>
            <p:cNvSpPr/>
            <p:nvPr/>
          </p:nvSpPr>
          <p:spPr>
            <a:xfrm>
              <a:off x="11060037" y="3576566"/>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grpSp>
      <p:sp>
        <p:nvSpPr>
          <p:cNvPr id="29" name="Rectangle 28"/>
          <p:cNvSpPr/>
          <p:nvPr/>
        </p:nvSpPr>
        <p:spPr>
          <a:xfrm>
            <a:off x="4383361" y="2642122"/>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30" name="Rectangle 29"/>
          <p:cNvSpPr/>
          <p:nvPr/>
        </p:nvSpPr>
        <p:spPr>
          <a:xfrm>
            <a:off x="4381758" y="1834621"/>
            <a:ext cx="1097497" cy="8075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31" name="Rectangle 30"/>
          <p:cNvSpPr/>
          <p:nvPr/>
        </p:nvSpPr>
        <p:spPr>
          <a:xfrm>
            <a:off x="4381758" y="262880"/>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B’</a:t>
            </a:r>
          </a:p>
        </p:txBody>
      </p:sp>
    </p:spTree>
    <p:extLst>
      <p:ext uri="{BB962C8B-B14F-4D97-AF65-F5344CB8AC3E}">
        <p14:creationId xmlns:p14="http://schemas.microsoft.com/office/powerpoint/2010/main" val="4162922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4400" b="1" dirty="0"/>
              <a:t>Les containers &amp; Microsoft Azure</a:t>
            </a:r>
            <a:endParaRPr lang="fr-FR" sz="4400" dirty="0"/>
          </a:p>
        </p:txBody>
      </p:sp>
      <p:sp>
        <p:nvSpPr>
          <p:cNvPr id="3" name="Text Placeholder 2"/>
          <p:cNvSpPr>
            <a:spLocks noGrp="1"/>
          </p:cNvSpPr>
          <p:nvPr>
            <p:ph type="body" sz="quarter" idx="12"/>
          </p:nvPr>
        </p:nvSpPr>
        <p:spPr>
          <a:xfrm>
            <a:off x="274702" y="3680141"/>
            <a:ext cx="5364097" cy="1009740"/>
          </a:xfrm>
        </p:spPr>
        <p:txBody>
          <a:bodyPr/>
          <a:lstStyle/>
          <a:p>
            <a:r>
              <a:rPr lang="en-US" dirty="0"/>
              <a:t>Démo</a:t>
            </a:r>
            <a:endParaRPr lang="fr-FR" dirty="0"/>
          </a:p>
        </p:txBody>
      </p:sp>
    </p:spTree>
    <p:extLst>
      <p:ext uri="{BB962C8B-B14F-4D97-AF65-F5344CB8AC3E}">
        <p14:creationId xmlns:p14="http://schemas.microsoft.com/office/powerpoint/2010/main" val="15698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41" y="668533"/>
            <a:ext cx="5059361" cy="917575"/>
          </a:xfrm>
        </p:spPr>
        <p:txBody>
          <a:bodyPr/>
          <a:lstStyle/>
          <a:p>
            <a:pPr algn="ctr"/>
            <a:r>
              <a:rPr lang="fr-FR" sz="4400" dirty="0"/>
              <a:t>A chaque tâche son outil / Framework</a:t>
            </a:r>
          </a:p>
        </p:txBody>
      </p:sp>
      <p:sp>
        <p:nvSpPr>
          <p:cNvPr id="3" name="Rectangle 2"/>
          <p:cNvSpPr/>
          <p:nvPr/>
        </p:nvSpPr>
        <p:spPr bwMode="auto">
          <a:xfrm>
            <a:off x="0" y="2628900"/>
            <a:ext cx="12436476" cy="4365625"/>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5519929" y="1"/>
            <a:ext cx="6916546" cy="69945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a:xfrm>
            <a:off x="114176" y="4872083"/>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Cloud</a:t>
            </a:r>
          </a:p>
        </p:txBody>
      </p:sp>
      <p:sp>
        <p:nvSpPr>
          <p:cNvPr id="30" name="Rectangle 29"/>
          <p:cNvSpPr/>
          <p:nvPr/>
        </p:nvSpPr>
        <p:spPr>
          <a:xfrm>
            <a:off x="564794" y="6416429"/>
            <a:ext cx="1446230" cy="307777"/>
          </a:xfrm>
          <a:prstGeom prst="rect">
            <a:avLst/>
          </a:prstGeom>
        </p:spPr>
        <p:txBody>
          <a:bodyPr wrap="none">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Microsoft Azure</a:t>
            </a:r>
          </a:p>
        </p:txBody>
      </p:sp>
      <p:grpSp>
        <p:nvGrpSpPr>
          <p:cNvPr id="31" name="Group 30"/>
          <p:cNvGrpSpPr/>
          <p:nvPr/>
        </p:nvGrpSpPr>
        <p:grpSpPr>
          <a:xfrm>
            <a:off x="2472768" y="5543385"/>
            <a:ext cx="548156" cy="731431"/>
            <a:chOff x="16918515" y="-3457761"/>
            <a:chExt cx="2089150" cy="2787650"/>
          </a:xfrm>
          <a:solidFill>
            <a:srgbClr val="FFFFFF"/>
          </a:solidFill>
        </p:grpSpPr>
        <p:sp>
          <p:nvSpPr>
            <p:cNvPr id="32"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33"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sp>
        <p:nvSpPr>
          <p:cNvPr id="34" name="Rectangle 33"/>
          <p:cNvSpPr/>
          <p:nvPr/>
        </p:nvSpPr>
        <p:spPr>
          <a:xfrm>
            <a:off x="2125882" y="6416429"/>
            <a:ext cx="1176156" cy="307777"/>
          </a:xfrm>
          <a:prstGeom prst="rect">
            <a:avLst/>
          </a:prstGeom>
        </p:spPr>
        <p:txBody>
          <a:bodyPr wrap="none">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On premises</a:t>
            </a:r>
          </a:p>
        </p:txBody>
      </p:sp>
      <p:pic>
        <p:nvPicPr>
          <p:cNvPr id="35" name="Picture 2" descr="\\MAGNUM\Projects\Microsoft\Cloud Power FY12\Design\ICONS_PNG\Tower.png"/>
          <p:cNvPicPr>
            <a:picLocks noChangeAspect="1" noChangeArrowheads="1"/>
          </p:cNvPicPr>
          <p:nvPr/>
        </p:nvPicPr>
        <p:blipFill>
          <a:blip r:embed="rId2" cstate="print">
            <a:lum bright="100000" contrast="100000"/>
          </a:blip>
          <a:stretch>
            <a:fillRect/>
          </a:stretch>
        </p:blipFill>
        <p:spPr bwMode="auto">
          <a:xfrm>
            <a:off x="3838260" y="5265736"/>
            <a:ext cx="1298880" cy="1298879"/>
          </a:xfrm>
          <a:prstGeom prst="rect">
            <a:avLst/>
          </a:prstGeom>
          <a:noFill/>
        </p:spPr>
      </p:pic>
      <p:sp>
        <p:nvSpPr>
          <p:cNvPr id="36" name="Rectangle 35"/>
          <p:cNvSpPr/>
          <p:nvPr/>
        </p:nvSpPr>
        <p:spPr>
          <a:xfrm>
            <a:off x="3647017" y="6422505"/>
            <a:ext cx="1486304" cy="307777"/>
          </a:xfrm>
          <a:prstGeom prst="rect">
            <a:avLst/>
          </a:prstGeom>
        </p:spPr>
        <p:txBody>
          <a:bodyPr wrap="none">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dirty="0">
                <a:ln>
                  <a:noFill/>
                </a:ln>
                <a:solidFill>
                  <a:srgbClr val="FFFFFF"/>
                </a:solidFill>
                <a:effectLst/>
                <a:uLnTx/>
                <a:uFillTx/>
              </a:rPr>
              <a:t>Fournisseur tiers</a:t>
            </a:r>
          </a:p>
        </p:txBody>
      </p:sp>
      <p:pic>
        <p:nvPicPr>
          <p:cNvPr id="37" name="Picture 3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69820" y="5574852"/>
            <a:ext cx="866004" cy="561016"/>
          </a:xfrm>
          <a:prstGeom prst="rect">
            <a:avLst/>
          </a:prstGeom>
        </p:spPr>
      </p:pic>
      <p:sp>
        <p:nvSpPr>
          <p:cNvPr id="38" name="Rectangle 37"/>
          <p:cNvSpPr/>
          <p:nvPr/>
        </p:nvSpPr>
        <p:spPr>
          <a:xfrm>
            <a:off x="114176" y="2755352"/>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dirty="0">
                <a:ln>
                  <a:noFill/>
                </a:ln>
                <a:solidFill>
                  <a:srgbClr val="FFFFFF"/>
                </a:solidFill>
                <a:effectLst/>
                <a:uLnTx/>
                <a:uFillTx/>
                <a:latin typeface="Segoe UI Light"/>
                <a:ea typeface="+mn-ea"/>
                <a:cs typeface="+mn-cs"/>
              </a:rPr>
              <a:t>Frameworks &amp; Langages</a:t>
            </a:r>
          </a:p>
        </p:txBody>
      </p:sp>
      <p:grpSp>
        <p:nvGrpSpPr>
          <p:cNvPr id="39" name="Group 38"/>
          <p:cNvGrpSpPr/>
          <p:nvPr/>
        </p:nvGrpSpPr>
        <p:grpSpPr>
          <a:xfrm>
            <a:off x="389528" y="3293291"/>
            <a:ext cx="4786882" cy="1301000"/>
            <a:chOff x="-5670046" y="2206127"/>
            <a:chExt cx="5704121" cy="1550291"/>
          </a:xfrm>
          <a:solidFill>
            <a:srgbClr val="FFFFFF"/>
          </a:solidFill>
        </p:grpSpPr>
        <p:sp>
          <p:nvSpPr>
            <p:cNvPr id="40" name="TextBox 39"/>
            <p:cNvSpPr txBox="1"/>
            <p:nvPr/>
          </p:nvSpPr>
          <p:spPr>
            <a:xfrm>
              <a:off x="-2549294" y="2812277"/>
              <a:ext cx="831622"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err="1">
                  <a:ln>
                    <a:noFill/>
                  </a:ln>
                  <a:solidFill>
                    <a:srgbClr val="00188F"/>
                  </a:solidFill>
                  <a:effectLst/>
                  <a:uLnTx/>
                  <a:uFillTx/>
                  <a:latin typeface="Segoe UI"/>
                  <a:ea typeface="+mn-ea"/>
                  <a:cs typeface="+mn-cs"/>
                </a:rPr>
                <a:t>.Net</a:t>
              </a:r>
              <a:endParaRPr kumimoji="0" lang="en-US" sz="1300" b="0" i="0" u="none" strike="noStrike" kern="0" cap="none" spc="0" normalizeH="0" baseline="0" noProof="0" dirty="0">
                <a:ln>
                  <a:noFill/>
                </a:ln>
                <a:solidFill>
                  <a:srgbClr val="00188F"/>
                </a:solidFill>
                <a:effectLst/>
                <a:uLnTx/>
                <a:uFillTx/>
                <a:latin typeface="Segoe UI"/>
                <a:ea typeface="+mn-ea"/>
                <a:cs typeface="+mn-cs"/>
              </a:endParaRPr>
            </a:p>
          </p:txBody>
        </p:sp>
        <p:sp>
          <p:nvSpPr>
            <p:cNvPr id="41" name="TextBox 40"/>
            <p:cNvSpPr txBox="1"/>
            <p:nvPr/>
          </p:nvSpPr>
          <p:spPr>
            <a:xfrm>
              <a:off x="-5447934" y="2206127"/>
              <a:ext cx="833532" cy="583084"/>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PHP</a:t>
              </a:r>
            </a:p>
          </p:txBody>
        </p:sp>
        <p:sp>
          <p:nvSpPr>
            <p:cNvPr id="42" name="TextBox 41"/>
            <p:cNvSpPr txBox="1"/>
            <p:nvPr/>
          </p:nvSpPr>
          <p:spPr>
            <a:xfrm>
              <a:off x="-983190" y="2883493"/>
              <a:ext cx="866006"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C++</a:t>
              </a:r>
            </a:p>
          </p:txBody>
        </p:sp>
        <p:sp>
          <p:nvSpPr>
            <p:cNvPr id="43" name="TextBox 42"/>
            <p:cNvSpPr txBox="1"/>
            <p:nvPr/>
          </p:nvSpPr>
          <p:spPr>
            <a:xfrm>
              <a:off x="-1941059" y="3099719"/>
              <a:ext cx="830782"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Java</a:t>
              </a:r>
            </a:p>
          </p:txBody>
        </p:sp>
        <p:sp>
          <p:nvSpPr>
            <p:cNvPr id="44" name="TextBox 43"/>
            <p:cNvSpPr txBox="1"/>
            <p:nvPr/>
          </p:nvSpPr>
          <p:spPr>
            <a:xfrm>
              <a:off x="-5670046" y="3100502"/>
              <a:ext cx="917579"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Ruby</a:t>
              </a:r>
            </a:p>
          </p:txBody>
        </p:sp>
        <p:sp>
          <p:nvSpPr>
            <p:cNvPr id="45" name="TextBox 44"/>
            <p:cNvSpPr txBox="1"/>
            <p:nvPr/>
          </p:nvSpPr>
          <p:spPr>
            <a:xfrm>
              <a:off x="-3496026" y="3189839"/>
              <a:ext cx="999717" cy="566579"/>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Win32</a:t>
              </a:r>
            </a:p>
          </p:txBody>
        </p:sp>
        <p:sp>
          <p:nvSpPr>
            <p:cNvPr id="46" name="TextBox 45"/>
            <p:cNvSpPr txBox="1"/>
            <p:nvPr/>
          </p:nvSpPr>
          <p:spPr>
            <a:xfrm>
              <a:off x="-4354512" y="2409251"/>
              <a:ext cx="713192"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Go</a:t>
              </a:r>
            </a:p>
          </p:txBody>
        </p:sp>
        <p:sp>
          <p:nvSpPr>
            <p:cNvPr id="47" name="TextBox 46"/>
            <p:cNvSpPr txBox="1"/>
            <p:nvPr/>
          </p:nvSpPr>
          <p:spPr>
            <a:xfrm>
              <a:off x="-757128" y="2357411"/>
              <a:ext cx="791203"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Perl</a:t>
              </a:r>
            </a:p>
          </p:txBody>
        </p:sp>
        <p:sp>
          <p:nvSpPr>
            <p:cNvPr id="48" name="TextBox 47"/>
            <p:cNvSpPr txBox="1"/>
            <p:nvPr/>
          </p:nvSpPr>
          <p:spPr>
            <a:xfrm>
              <a:off x="-3427429" y="2223293"/>
              <a:ext cx="1055722" cy="566580"/>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Python</a:t>
              </a:r>
            </a:p>
          </p:txBody>
        </p:sp>
        <p:sp>
          <p:nvSpPr>
            <p:cNvPr id="49" name="TextBox 48"/>
            <p:cNvSpPr txBox="1"/>
            <p:nvPr/>
          </p:nvSpPr>
          <p:spPr>
            <a:xfrm>
              <a:off x="-4603342" y="2956928"/>
              <a:ext cx="1299153" cy="566579"/>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JavaScript</a:t>
              </a:r>
            </a:p>
          </p:txBody>
        </p:sp>
        <p:sp>
          <p:nvSpPr>
            <p:cNvPr id="50" name="TextBox 49"/>
            <p:cNvSpPr txBox="1"/>
            <p:nvPr/>
          </p:nvSpPr>
          <p:spPr>
            <a:xfrm>
              <a:off x="-1903903" y="2372981"/>
              <a:ext cx="925220" cy="566579"/>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Node</a:t>
              </a:r>
            </a:p>
          </p:txBody>
        </p:sp>
      </p:grpSp>
      <p:sp>
        <p:nvSpPr>
          <p:cNvPr id="69" name="Rectangle 68"/>
          <p:cNvSpPr/>
          <p:nvPr/>
        </p:nvSpPr>
        <p:spPr>
          <a:xfrm>
            <a:off x="6428421" y="354220"/>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Machines </a:t>
            </a:r>
            <a:r>
              <a:rPr kumimoji="0" lang="en-US" sz="2000" b="0" i="0" u="none" strike="noStrike" kern="0" cap="none" spc="0" normalizeH="0" baseline="0" noProof="0" dirty="0" err="1">
                <a:ln>
                  <a:noFill/>
                </a:ln>
                <a:solidFill>
                  <a:srgbClr val="FFFFFF"/>
                </a:solidFill>
                <a:effectLst/>
                <a:uLnTx/>
                <a:uFillTx/>
                <a:latin typeface="Segoe UI Light"/>
                <a:ea typeface="+mn-ea"/>
                <a:cs typeface="+mn-cs"/>
              </a:rPr>
              <a:t>virtuelles</a:t>
            </a:r>
            <a:endParaRPr kumimoji="0" lang="en-US" sz="20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70" name="Rectangle 69"/>
          <p:cNvSpPr/>
          <p:nvPr/>
        </p:nvSpPr>
        <p:spPr>
          <a:xfrm>
            <a:off x="6587016" y="811622"/>
            <a:ext cx="2442600" cy="1460821"/>
          </a:xfrm>
          <a:prstGeom prst="rect">
            <a:avLst/>
          </a:prstGeom>
          <a:solidFill>
            <a:srgbClr val="0072C6"/>
          </a:solidFill>
          <a:ln w="38100" cap="flat" cmpd="sng" algn="ctr">
            <a:solidFill>
              <a:srgbClr val="0072C6"/>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cxnSp>
        <p:nvCxnSpPr>
          <p:cNvPr id="71" name="Straight Connector 70"/>
          <p:cNvCxnSpPr/>
          <p:nvPr/>
        </p:nvCxnSpPr>
        <p:spPr>
          <a:xfrm>
            <a:off x="11019900" y="1462783"/>
            <a:ext cx="0" cy="636575"/>
          </a:xfrm>
          <a:prstGeom prst="line">
            <a:avLst/>
          </a:prstGeom>
          <a:noFill/>
          <a:ln w="38100" cap="flat" cmpd="sng" algn="ctr">
            <a:solidFill>
              <a:srgbClr val="0072C6"/>
            </a:solidFill>
            <a:prstDash val="solid"/>
            <a:headEnd type="none"/>
            <a:tailEnd type="none"/>
          </a:ln>
          <a:effectLst/>
        </p:spPr>
      </p:cxnSp>
      <p:pic>
        <p:nvPicPr>
          <p:cNvPr id="72" name="Picture 7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155186" y="999409"/>
            <a:ext cx="1839881" cy="676548"/>
          </a:xfrm>
          <a:prstGeom prst="rect">
            <a:avLst/>
          </a:prstGeom>
        </p:spPr>
      </p:pic>
      <p:pic>
        <p:nvPicPr>
          <p:cNvPr id="73" name="Picture 7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61697" y="999410"/>
            <a:ext cx="1839881" cy="676548"/>
          </a:xfrm>
          <a:prstGeom prst="rect">
            <a:avLst/>
          </a:prstGeom>
        </p:spPr>
      </p:pic>
      <p:sp>
        <p:nvSpPr>
          <p:cNvPr id="74" name="Rectangle 73"/>
          <p:cNvSpPr/>
          <p:nvPr/>
        </p:nvSpPr>
        <p:spPr>
          <a:xfrm>
            <a:off x="6428421" y="4648763"/>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containers</a:t>
            </a:r>
          </a:p>
        </p:txBody>
      </p:sp>
      <p:sp>
        <p:nvSpPr>
          <p:cNvPr id="75" name="Rectangle 22"/>
          <p:cNvSpPr/>
          <p:nvPr/>
        </p:nvSpPr>
        <p:spPr>
          <a:xfrm>
            <a:off x="9085556" y="6035741"/>
            <a:ext cx="2442600" cy="620153"/>
          </a:xfrm>
          <a:prstGeom prst="rect">
            <a:avLst/>
          </a:prstGeom>
          <a:noFill/>
          <a:ln w="38100" cap="flat" cmpd="sng" algn="ctr">
            <a:noFill/>
            <a:prstDash val="solid"/>
          </a:ln>
          <a:effectLst/>
        </p:spPr>
        <p:txBody>
          <a:bodyPr tIns="182854" rtlCol="0" anchor="t"/>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a:t>
            </a:r>
          </a:p>
        </p:txBody>
      </p:sp>
      <p:sp>
        <p:nvSpPr>
          <p:cNvPr id="76" name="Rectangle 75"/>
          <p:cNvSpPr/>
          <p:nvPr/>
        </p:nvSpPr>
        <p:spPr>
          <a:xfrm>
            <a:off x="6587016" y="5106165"/>
            <a:ext cx="2442600" cy="1460821"/>
          </a:xfrm>
          <a:prstGeom prst="rect">
            <a:avLst/>
          </a:prstGeom>
          <a:solidFill>
            <a:srgbClr val="0072C6"/>
          </a:solidFill>
          <a:ln w="38100" cap="flat" cmpd="sng" algn="ctr">
            <a:solidFill>
              <a:srgbClr val="0072C6"/>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pic>
        <p:nvPicPr>
          <p:cNvPr id="77" name="Picture 7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120279" y="6058016"/>
            <a:ext cx="1939278" cy="495218"/>
          </a:xfrm>
          <a:prstGeom prst="rect">
            <a:avLst/>
          </a:prstGeom>
          <a:ln w="38100">
            <a:noFill/>
          </a:ln>
        </p:spPr>
      </p:pic>
      <p:cxnSp>
        <p:nvCxnSpPr>
          <p:cNvPr id="78" name="Straight Connector 77"/>
          <p:cNvCxnSpPr/>
          <p:nvPr/>
        </p:nvCxnSpPr>
        <p:spPr>
          <a:xfrm>
            <a:off x="11019900" y="5757326"/>
            <a:ext cx="0" cy="636575"/>
          </a:xfrm>
          <a:prstGeom prst="line">
            <a:avLst/>
          </a:prstGeom>
          <a:noFill/>
          <a:ln w="38100" cap="flat" cmpd="sng" algn="ctr">
            <a:solidFill>
              <a:srgbClr val="0072C6"/>
            </a:solidFill>
            <a:prstDash val="solid"/>
            <a:headEnd type="none"/>
            <a:tailEnd type="none"/>
          </a:ln>
          <a:effectLst/>
        </p:spPr>
      </p:cxnSp>
      <p:pic>
        <p:nvPicPr>
          <p:cNvPr id="79" name="Picture 78"/>
          <p:cNvPicPr>
            <a:picLocks noChangeAspect="1"/>
          </p:cNvPicPr>
          <p:nvPr/>
        </p:nvPicPr>
        <p:blipFill>
          <a:blip r:embed="rId6"/>
          <a:stretch>
            <a:fillRect/>
          </a:stretch>
        </p:blipFill>
        <p:spPr>
          <a:xfrm>
            <a:off x="7469492" y="5281194"/>
            <a:ext cx="1226268" cy="701142"/>
          </a:xfrm>
          <a:prstGeom prst="rect">
            <a:avLst/>
          </a:prstGeom>
        </p:spPr>
      </p:pic>
      <p:pic>
        <p:nvPicPr>
          <p:cNvPr id="80" name="Picture 79"/>
          <p:cNvPicPr>
            <a:picLocks noChangeAspect="1"/>
          </p:cNvPicPr>
          <p:nvPr/>
        </p:nvPicPr>
        <p:blipFill>
          <a:blip r:embed="rId6"/>
          <a:stretch>
            <a:fillRect/>
          </a:stretch>
        </p:blipFill>
        <p:spPr>
          <a:xfrm>
            <a:off x="9693723" y="5319860"/>
            <a:ext cx="1226268" cy="701142"/>
          </a:xfrm>
          <a:prstGeom prst="rect">
            <a:avLst/>
          </a:prstGeom>
        </p:spPr>
      </p:pic>
      <p:sp>
        <p:nvSpPr>
          <p:cNvPr id="81" name="Rectangle 80"/>
          <p:cNvSpPr/>
          <p:nvPr/>
        </p:nvSpPr>
        <p:spPr>
          <a:xfrm>
            <a:off x="6428421" y="2493743"/>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Service fabric</a:t>
            </a:r>
          </a:p>
        </p:txBody>
      </p:sp>
      <p:sp>
        <p:nvSpPr>
          <p:cNvPr id="82" name="Rectangle 81"/>
          <p:cNvSpPr/>
          <p:nvPr/>
        </p:nvSpPr>
        <p:spPr>
          <a:xfrm>
            <a:off x="6587016" y="2951145"/>
            <a:ext cx="2442600" cy="1460821"/>
          </a:xfrm>
          <a:prstGeom prst="rect">
            <a:avLst/>
          </a:prstGeom>
          <a:solidFill>
            <a:srgbClr val="0072C6"/>
          </a:solidFill>
          <a:ln w="38100" cap="flat" cmpd="sng" algn="ctr">
            <a:solidFill>
              <a:srgbClr val="0072C6"/>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cxnSp>
        <p:nvCxnSpPr>
          <p:cNvPr id="83" name="Straight Connector 82"/>
          <p:cNvCxnSpPr/>
          <p:nvPr/>
        </p:nvCxnSpPr>
        <p:spPr>
          <a:xfrm>
            <a:off x="11019900" y="3602306"/>
            <a:ext cx="0" cy="636575"/>
          </a:xfrm>
          <a:prstGeom prst="line">
            <a:avLst/>
          </a:prstGeom>
          <a:noFill/>
          <a:ln w="38100" cap="flat" cmpd="sng" algn="ctr">
            <a:solidFill>
              <a:srgbClr val="0072C6"/>
            </a:solidFill>
            <a:prstDash val="solid"/>
            <a:headEnd type="none"/>
            <a:tailEnd type="none"/>
          </a:ln>
          <a:effectLst/>
        </p:spPr>
      </p:cxnSp>
      <p:pic>
        <p:nvPicPr>
          <p:cNvPr id="84" name="Picture 83"/>
          <p:cNvPicPr>
            <a:picLocks noChangeAspect="1"/>
          </p:cNvPicPr>
          <p:nvPr/>
        </p:nvPicPr>
        <p:blipFill>
          <a:blip r:embed="rId7">
            <a:grayscl/>
          </a:blip>
          <a:stretch>
            <a:fillRect/>
          </a:stretch>
        </p:blipFill>
        <p:spPr>
          <a:xfrm>
            <a:off x="6563250" y="3073544"/>
            <a:ext cx="5037920" cy="1338422"/>
          </a:xfrm>
          <a:prstGeom prst="rect">
            <a:avLst/>
          </a:prstGeom>
        </p:spPr>
      </p:pic>
      <p:sp>
        <p:nvSpPr>
          <p:cNvPr id="85" name="Rectangle 22"/>
          <p:cNvSpPr/>
          <p:nvPr/>
        </p:nvSpPr>
        <p:spPr>
          <a:xfrm>
            <a:off x="9085556" y="1710709"/>
            <a:ext cx="2442600" cy="620153"/>
          </a:xfrm>
          <a:prstGeom prst="rect">
            <a:avLst/>
          </a:prstGeom>
          <a:noFill/>
          <a:ln w="38100" cap="flat" cmpd="sng" algn="ctr">
            <a:noFill/>
            <a:prstDash val="solid"/>
          </a:ln>
          <a:effectLst/>
        </p:spPr>
        <p:txBody>
          <a:bodyPr tIns="182854" rtlCol="0" anchor="t"/>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a:t>
            </a:r>
          </a:p>
        </p:txBody>
      </p:sp>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120279" y="1732984"/>
            <a:ext cx="1939278" cy="495218"/>
          </a:xfrm>
          <a:prstGeom prst="rect">
            <a:avLst/>
          </a:prstGeom>
          <a:ln w="38100">
            <a:noFill/>
          </a:ln>
        </p:spPr>
      </p:pic>
    </p:spTree>
    <p:extLst>
      <p:ext uri="{BB962C8B-B14F-4D97-AF65-F5344CB8AC3E}">
        <p14:creationId xmlns:p14="http://schemas.microsoft.com/office/powerpoint/2010/main" val="28859451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image, container</a:t>
            </a:r>
            <a:endParaRPr lang="fr-FR" dirty="0"/>
          </a:p>
        </p:txBody>
      </p:sp>
      <p:pic>
        <p:nvPicPr>
          <p:cNvPr id="4" name="Picture 2" descr="http://devopscube.com/wp-content/uploads/2015/02/docker-filesystems-busyboxrw.png"/>
          <p:cNvPicPr>
            <a:picLocks noChangeAspect="1" noChangeArrowheads="1"/>
          </p:cNvPicPr>
          <p:nvPr/>
        </p:nvPicPr>
        <p:blipFill>
          <a:blip r:embed="rId2">
            <a:clrChange>
              <a:clrFrom>
                <a:srgbClr val="7A7A7A">
                  <a:alpha val="50980"/>
                </a:srgbClr>
              </a:clrFrom>
              <a:clrTo>
                <a:srgbClr val="7A7A7A">
                  <a:alpha val="0"/>
                </a:srgbClr>
              </a:clrTo>
            </a:clrChange>
            <a:extLst>
              <a:ext uri="{28A0092B-C50C-407E-A947-70E740481C1C}">
                <a14:useLocalDpi xmlns:a14="http://schemas.microsoft.com/office/drawing/2010/main" val="0"/>
              </a:ext>
            </a:extLst>
          </a:blip>
          <a:srcRect/>
          <a:stretch>
            <a:fillRect/>
          </a:stretch>
        </p:blipFill>
        <p:spPr bwMode="auto">
          <a:xfrm>
            <a:off x="5954708" y="1437639"/>
            <a:ext cx="6433319" cy="48249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1QndWJyZ7y4Ke9tZw87-uU73nXdKYKuQjMD3XTv3M6PPSvEYL2mBvPHFEO49BLPdcclgFxhM7pDs1E5G39VmRo4vg189grZ-0lz3OkpxpEWjQcWQJ20ixTxu6PUyTo5RjQ"/>
          <p:cNvPicPr>
            <a:picLocks noChangeAspect="1" noChangeArrowheads="1"/>
          </p:cNvPicPr>
          <p:nvPr/>
        </p:nvPicPr>
        <p:blipFill>
          <a:blip r:embed="rId3">
            <a:clrChange>
              <a:clrFrom>
                <a:srgbClr val="7A7A7A">
                  <a:alpha val="50980"/>
                </a:srgbClr>
              </a:clrFrom>
              <a:clrTo>
                <a:srgbClr val="7A7A7A">
                  <a:alpha val="0"/>
                </a:srgbClr>
              </a:clrTo>
            </a:clrChange>
            <a:extLst>
              <a:ext uri="{28A0092B-C50C-407E-A947-70E740481C1C}">
                <a14:useLocalDpi xmlns:a14="http://schemas.microsoft.com/office/drawing/2010/main" val="0"/>
              </a:ext>
            </a:extLst>
          </a:blip>
          <a:srcRect/>
          <a:stretch>
            <a:fillRect/>
          </a:stretch>
        </p:blipFill>
        <p:spPr bwMode="auto">
          <a:xfrm>
            <a:off x="46145" y="1225546"/>
            <a:ext cx="6716110" cy="503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84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Mots clés à retenir</a:t>
            </a:r>
          </a:p>
        </p:txBody>
      </p:sp>
      <p:pic>
        <p:nvPicPr>
          <p:cNvPr id="4" name="Picture 2" descr="https://lh4.googleusercontent.com/1QndWJyZ7y4Ke9tZw87-uU73nXdKYKuQjMD3XTv3M6PPSvEYL2mBvPHFEO49BLPdcclgFxhM7pDs1E5G39VmRo4vg189grZ-0lz3OkpxpEWjQcWQJ20ixTxu6PUyTo5RjQ"/>
          <p:cNvPicPr>
            <a:picLocks noChangeAspect="1" noChangeArrowheads="1"/>
          </p:cNvPicPr>
          <p:nvPr/>
        </p:nvPicPr>
        <p:blipFill>
          <a:blip r:embed="rId3" cstate="screen">
            <a:clrChange>
              <a:clrFrom>
                <a:srgbClr val="7A7A7A">
                  <a:alpha val="50980"/>
                </a:srgbClr>
              </a:clrFrom>
              <a:clrTo>
                <a:srgbClr val="7A7A7A">
                  <a:alpha val="0"/>
                </a:srgbClr>
              </a:clrTo>
            </a:clrChange>
            <a:extLst>
              <a:ext uri="{28A0092B-C50C-407E-A947-70E740481C1C}">
                <a14:useLocalDpi xmlns:a14="http://schemas.microsoft.com/office/drawing/2010/main" val="0"/>
              </a:ext>
            </a:extLst>
          </a:blip>
          <a:srcRect/>
          <a:stretch>
            <a:fillRect/>
          </a:stretch>
        </p:blipFill>
        <p:spPr bwMode="auto">
          <a:xfrm>
            <a:off x="567777" y="2572159"/>
            <a:ext cx="4285585" cy="3214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5"/>
          <p:cNvSpPr txBox="1">
            <a:spLocks/>
          </p:cNvSpPr>
          <p:nvPr/>
        </p:nvSpPr>
        <p:spPr>
          <a:xfrm>
            <a:off x="5337237" y="1975886"/>
            <a:ext cx="6945314" cy="4406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9" dirty="0"/>
              <a:t>Image</a:t>
            </a:r>
          </a:p>
          <a:p>
            <a:pPr marL="466298" lvl="1" indent="0">
              <a:buNone/>
            </a:pPr>
            <a:r>
              <a:rPr lang="en-US" sz="1800" dirty="0" err="1"/>
              <a:t>Système</a:t>
            </a:r>
            <a:r>
              <a:rPr lang="en-US" sz="1800" dirty="0"/>
              <a:t> de </a:t>
            </a:r>
            <a:r>
              <a:rPr lang="en-US" sz="1800" dirty="0" err="1"/>
              <a:t>fichier</a:t>
            </a:r>
            <a:r>
              <a:rPr lang="en-US" sz="1800" dirty="0"/>
              <a:t> </a:t>
            </a:r>
            <a:r>
              <a:rPr lang="en-US" sz="1800" dirty="0" err="1"/>
              <a:t>en</a:t>
            </a:r>
            <a:r>
              <a:rPr lang="en-US" sz="1800" dirty="0"/>
              <a:t> lecture </a:t>
            </a:r>
            <a:r>
              <a:rPr lang="en-US" sz="1800" dirty="0" err="1"/>
              <a:t>seule</a:t>
            </a:r>
            <a:r>
              <a:rPr lang="en-US" sz="1800" dirty="0"/>
              <a:t> servant de base aux </a:t>
            </a:r>
            <a:r>
              <a:rPr lang="en-US" sz="1800" b="1" dirty="0"/>
              <a:t>containers</a:t>
            </a:r>
          </a:p>
          <a:p>
            <a:pPr marL="466298" lvl="1" indent="0">
              <a:buNone/>
            </a:pPr>
            <a:r>
              <a:rPr lang="en-US" sz="1800" dirty="0" err="1"/>
              <a:t>Fonctionne</a:t>
            </a:r>
            <a:r>
              <a:rPr lang="en-US" sz="1800" dirty="0"/>
              <a:t> par </a:t>
            </a:r>
            <a:r>
              <a:rPr lang="en-US" sz="1800" dirty="0" err="1"/>
              <a:t>couche</a:t>
            </a:r>
            <a:r>
              <a:rPr lang="en-US" sz="1800" dirty="0"/>
              <a:t> </a:t>
            </a:r>
            <a:r>
              <a:rPr lang="en-US" sz="1800" dirty="0" err="1"/>
              <a:t>empilable</a:t>
            </a:r>
            <a:endParaRPr lang="en-US" sz="1800" dirty="0"/>
          </a:p>
          <a:p>
            <a:pPr marL="0" indent="0">
              <a:buNone/>
            </a:pPr>
            <a:r>
              <a:rPr lang="en-US" sz="3599" dirty="0"/>
              <a:t>Container</a:t>
            </a:r>
          </a:p>
          <a:p>
            <a:pPr marL="466298" lvl="1" indent="0">
              <a:buNone/>
            </a:pPr>
            <a:r>
              <a:rPr lang="en-US" sz="1800" dirty="0"/>
              <a:t>Instance du service </a:t>
            </a:r>
            <a:r>
              <a:rPr lang="en-US" sz="1800" dirty="0" err="1"/>
              <a:t>fonctionnant</a:t>
            </a:r>
            <a:r>
              <a:rPr lang="en-US" sz="1800" dirty="0"/>
              <a:t> à </a:t>
            </a:r>
            <a:r>
              <a:rPr lang="en-US" sz="1800" dirty="0" err="1"/>
              <a:t>partir</a:t>
            </a:r>
            <a:r>
              <a:rPr lang="en-US" sz="1800" dirty="0"/>
              <a:t> </a:t>
            </a:r>
            <a:r>
              <a:rPr lang="en-US" sz="1800" dirty="0" err="1"/>
              <a:t>d’une</a:t>
            </a:r>
            <a:r>
              <a:rPr lang="en-US" sz="1800" dirty="0"/>
              <a:t> </a:t>
            </a:r>
            <a:r>
              <a:rPr lang="en-US" sz="1800" b="1" dirty="0"/>
              <a:t>image</a:t>
            </a:r>
          </a:p>
          <a:p>
            <a:pPr marL="0" indent="0">
              <a:buNone/>
            </a:pPr>
            <a:r>
              <a:rPr lang="en-US" sz="3599" dirty="0"/>
              <a:t>Registry</a:t>
            </a:r>
          </a:p>
          <a:p>
            <a:pPr marL="466298" lvl="1" indent="0">
              <a:buNone/>
            </a:pPr>
            <a:r>
              <a:rPr lang="en-US" sz="1800" dirty="0" err="1"/>
              <a:t>Bibliothèque</a:t>
            </a:r>
            <a:r>
              <a:rPr lang="en-US" sz="1800" dirty="0"/>
              <a:t> des </a:t>
            </a:r>
            <a:r>
              <a:rPr lang="en-US" sz="1800" b="1" dirty="0"/>
              <a:t>images</a:t>
            </a:r>
          </a:p>
          <a:p>
            <a:pPr marL="466298" lvl="1" indent="0">
              <a:buNone/>
            </a:pPr>
            <a:r>
              <a:rPr lang="en-US" sz="1800" dirty="0"/>
              <a:t>Ex : hub.docker.com</a:t>
            </a:r>
          </a:p>
          <a:p>
            <a:pPr marL="0" indent="0">
              <a:buNone/>
            </a:pPr>
            <a:r>
              <a:rPr lang="en-US" sz="3599" dirty="0"/>
              <a:t>Orchestrator</a:t>
            </a:r>
          </a:p>
          <a:p>
            <a:pPr marL="466298" lvl="1" indent="0">
              <a:buNone/>
            </a:pPr>
            <a:r>
              <a:rPr lang="en-US" sz="1800" dirty="0" err="1"/>
              <a:t>Logiciel</a:t>
            </a:r>
            <a:r>
              <a:rPr lang="en-US" sz="1800" dirty="0"/>
              <a:t> pour </a:t>
            </a:r>
            <a:r>
              <a:rPr lang="en-US" sz="1800" dirty="0" err="1"/>
              <a:t>gérer</a:t>
            </a:r>
            <a:r>
              <a:rPr lang="en-US" sz="1800" dirty="0"/>
              <a:t> et </a:t>
            </a:r>
            <a:r>
              <a:rPr lang="en-US" sz="1800" dirty="0" err="1"/>
              <a:t>organiser</a:t>
            </a:r>
            <a:r>
              <a:rPr lang="en-US" sz="1800" dirty="0"/>
              <a:t> les </a:t>
            </a:r>
            <a:r>
              <a:rPr lang="en-US" sz="1800" b="1" dirty="0"/>
              <a:t>containers</a:t>
            </a:r>
          </a:p>
          <a:p>
            <a:pPr lvl="1"/>
            <a:endParaRPr lang="en-US" sz="1800" dirty="0"/>
          </a:p>
        </p:txBody>
      </p:sp>
    </p:spTree>
    <p:extLst>
      <p:ext uri="{BB962C8B-B14F-4D97-AF65-F5344CB8AC3E}">
        <p14:creationId xmlns:p14="http://schemas.microsoft.com/office/powerpoint/2010/main" val="2161653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1ACD89A0-AE06-4B92-9736-7E07358140FD}"/>
              </a:ext>
            </a:extLst>
          </p:cNvPr>
          <p:cNvSpPr>
            <a:spLocks noGrp="1"/>
          </p:cNvSpPr>
          <p:nvPr>
            <p:ph type="title"/>
          </p:nvPr>
        </p:nvSpPr>
        <p:spPr/>
        <p:txBody>
          <a:bodyPr/>
          <a:lstStyle/>
          <a:p>
            <a:r>
              <a:rPr lang="fr-FR" dirty="0"/>
              <a:t>La brève histoire des containers</a:t>
            </a:r>
          </a:p>
        </p:txBody>
      </p:sp>
      <p:sp>
        <p:nvSpPr>
          <p:cNvPr id="7" name="Espace réservé du texte 6">
            <a:extLst>
              <a:ext uri="{FF2B5EF4-FFF2-40B4-BE49-F238E27FC236}">
                <a16:creationId xmlns:a16="http://schemas.microsoft.com/office/drawing/2014/main" id="{ADF30C8D-5F6B-4925-883D-16B31F1EA7DB}"/>
              </a:ext>
            </a:extLst>
          </p:cNvPr>
          <p:cNvSpPr>
            <a:spLocks noGrp="1"/>
          </p:cNvSpPr>
          <p:nvPr>
            <p:ph type="body" sz="quarter" idx="10"/>
          </p:nvPr>
        </p:nvSpPr>
        <p:spPr>
          <a:xfrm>
            <a:off x="274639" y="1212851"/>
            <a:ext cx="11887200" cy="5477397"/>
          </a:xfrm>
        </p:spPr>
        <p:txBody>
          <a:bodyPr/>
          <a:lstStyle/>
          <a:p>
            <a:pPr marL="571500" indent="-571500">
              <a:buFont typeface="Arial" panose="020B0604020202020204" pitchFamily="34" charset="0"/>
              <a:buChar char="•"/>
            </a:pPr>
            <a:r>
              <a:rPr lang="fr-FR" dirty="0"/>
              <a:t>1979 : </a:t>
            </a:r>
            <a:r>
              <a:rPr lang="fr-FR" dirty="0" err="1"/>
              <a:t>chroot</a:t>
            </a:r>
            <a:endParaRPr lang="fr-FR" dirty="0"/>
          </a:p>
          <a:p>
            <a:pPr marL="571500" indent="-571500">
              <a:buFont typeface="Arial" panose="020B0604020202020204" pitchFamily="34" charset="0"/>
              <a:buChar char="•"/>
            </a:pPr>
            <a:r>
              <a:rPr lang="fr-FR" dirty="0"/>
              <a:t>…</a:t>
            </a:r>
          </a:p>
          <a:p>
            <a:pPr marL="571500" indent="-571500">
              <a:buFont typeface="Arial" panose="020B0604020202020204" pitchFamily="34" charset="0"/>
              <a:buChar char="•"/>
            </a:pPr>
            <a:r>
              <a:rPr lang="fr-FR" dirty="0"/>
              <a:t>2008 : LXC</a:t>
            </a:r>
          </a:p>
          <a:p>
            <a:pPr marL="571500" indent="-571500">
              <a:buFont typeface="Arial" panose="020B0604020202020204" pitchFamily="34" charset="0"/>
              <a:buChar char="•"/>
            </a:pPr>
            <a:r>
              <a:rPr lang="fr-FR" dirty="0"/>
              <a:t>2013 : Docker</a:t>
            </a:r>
          </a:p>
          <a:p>
            <a:pPr marL="571500" indent="-571500">
              <a:buFont typeface="Arial" panose="020B0604020202020204" pitchFamily="34" charset="0"/>
              <a:buChar char="•"/>
            </a:pPr>
            <a:r>
              <a:rPr lang="fr-FR" dirty="0"/>
              <a:t>2014 : Docker-compose</a:t>
            </a:r>
          </a:p>
          <a:p>
            <a:pPr marL="571500" indent="-571500">
              <a:buFont typeface="Arial" panose="020B0604020202020204" pitchFamily="34" charset="0"/>
              <a:buChar char="•"/>
            </a:pPr>
            <a:r>
              <a:rPr lang="fr-FR" dirty="0"/>
              <a:t>2015 : Docker </a:t>
            </a:r>
            <a:r>
              <a:rPr lang="fr-FR" dirty="0" err="1"/>
              <a:t>Swarm</a:t>
            </a:r>
            <a:r>
              <a:rPr lang="fr-FR" dirty="0"/>
              <a:t> / </a:t>
            </a:r>
            <a:r>
              <a:rPr lang="fr-FR" dirty="0" err="1"/>
              <a:t>Kubernetes</a:t>
            </a:r>
            <a:r>
              <a:rPr lang="fr-FR" dirty="0"/>
              <a:t> / OCI</a:t>
            </a:r>
          </a:p>
          <a:p>
            <a:pPr marL="571500" indent="-571500">
              <a:buFont typeface="Arial" panose="020B0604020202020204" pitchFamily="34" charset="0"/>
              <a:buChar char="•"/>
            </a:pPr>
            <a:r>
              <a:rPr lang="fr-FR" dirty="0"/>
              <a:t>2016 : Windows containers</a:t>
            </a:r>
          </a:p>
          <a:p>
            <a:pPr marL="571500" indent="-571500">
              <a:buFont typeface="Arial" panose="020B0604020202020204" pitchFamily="34" charset="0"/>
              <a:buChar char="•"/>
            </a:pPr>
            <a:r>
              <a:rPr lang="fr-FR" dirty="0"/>
              <a:t>2017+ : </a:t>
            </a:r>
            <a:r>
              <a:rPr lang="fr-FR" dirty="0" err="1"/>
              <a:t>Containerd</a:t>
            </a:r>
            <a:r>
              <a:rPr lang="fr-FR" dirty="0"/>
              <a:t>, </a:t>
            </a:r>
            <a:r>
              <a:rPr lang="fr-FR" dirty="0" err="1"/>
              <a:t>buildkit</a:t>
            </a:r>
            <a:r>
              <a:rPr lang="fr-FR" dirty="0"/>
              <a:t>, …</a:t>
            </a:r>
          </a:p>
        </p:txBody>
      </p:sp>
    </p:spTree>
    <p:extLst>
      <p:ext uri="{BB962C8B-B14F-4D97-AF65-F5344CB8AC3E}">
        <p14:creationId xmlns:p14="http://schemas.microsoft.com/office/powerpoint/2010/main" val="16696397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b="1" dirty="0"/>
              <a:t>Containers &amp; DevOps</a:t>
            </a:r>
            <a:br>
              <a:rPr lang="fr-FR" dirty="0"/>
            </a:br>
            <a:br>
              <a:rPr lang="fr-FR" dirty="0"/>
            </a:br>
            <a:r>
              <a:rPr lang="fr-FR" sz="4400" dirty="0"/>
              <a:t>Pourquoi DevOps &amp; containers sont intimement liés ?</a:t>
            </a:r>
            <a:endParaRPr lang="fr-FR" dirty="0"/>
          </a:p>
        </p:txBody>
      </p:sp>
    </p:spTree>
    <p:extLst>
      <p:ext uri="{BB962C8B-B14F-4D97-AF65-F5344CB8AC3E}">
        <p14:creationId xmlns:p14="http://schemas.microsoft.com/office/powerpoint/2010/main" val="21635448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Une nouvelle unité de déploiement</a:t>
            </a:r>
          </a:p>
        </p:txBody>
      </p:sp>
      <p:sp>
        <p:nvSpPr>
          <p:cNvPr id="3" name="Text Placeholder 2"/>
          <p:cNvSpPr>
            <a:spLocks noGrp="1"/>
          </p:cNvSpPr>
          <p:nvPr>
            <p:ph type="body" sz="quarter" idx="10"/>
          </p:nvPr>
        </p:nvSpPr>
        <p:spPr>
          <a:xfrm>
            <a:off x="274639" y="1679576"/>
            <a:ext cx="11887200" cy="4000326"/>
          </a:xfrm>
        </p:spPr>
        <p:txBody>
          <a:bodyPr/>
          <a:lstStyle/>
          <a:p>
            <a:r>
              <a:rPr lang="fr-FR" dirty="0">
                <a:solidFill>
                  <a:srgbClr val="696969"/>
                </a:solidFill>
              </a:rPr>
              <a:t>Packager une application et toutes ses dépendances</a:t>
            </a:r>
          </a:p>
          <a:p>
            <a:endParaRPr lang="fr-FR" dirty="0">
              <a:solidFill>
                <a:srgbClr val="696969"/>
              </a:solidFill>
            </a:endParaRPr>
          </a:p>
          <a:p>
            <a:r>
              <a:rPr lang="fr-FR" dirty="0">
                <a:solidFill>
                  <a:srgbClr val="696969"/>
                </a:solidFill>
              </a:rPr>
              <a:t>Fluidifier le passage d’une application entre les équipes Devs &amp; équipes Ops</a:t>
            </a:r>
          </a:p>
          <a:p>
            <a:endParaRPr lang="fr-FR" dirty="0">
              <a:solidFill>
                <a:srgbClr val="696969"/>
              </a:solidFill>
            </a:endParaRPr>
          </a:p>
          <a:p>
            <a:r>
              <a:rPr lang="fr-FR" dirty="0">
                <a:solidFill>
                  <a:srgbClr val="696969"/>
                </a:solidFill>
              </a:rPr>
              <a:t>Packager une fois, exécuter partout ! </a:t>
            </a:r>
          </a:p>
        </p:txBody>
      </p:sp>
    </p:spTree>
    <p:extLst>
      <p:ext uri="{BB962C8B-B14F-4D97-AF65-F5344CB8AC3E}">
        <p14:creationId xmlns:p14="http://schemas.microsoft.com/office/powerpoint/2010/main" val="40402010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Interaction Devs-Ops avec Docker</a:t>
            </a:r>
          </a:p>
        </p:txBody>
      </p:sp>
      <p:sp>
        <p:nvSpPr>
          <p:cNvPr id="5" name="Text Placeholder 4"/>
          <p:cNvSpPr>
            <a:spLocks noGrp="1"/>
          </p:cNvSpPr>
          <p:nvPr>
            <p:ph type="body" sz="quarter" idx="10"/>
          </p:nvPr>
        </p:nvSpPr>
        <p:spPr>
          <a:xfrm>
            <a:off x="274639" y="1212851"/>
            <a:ext cx="11887200" cy="5219891"/>
          </a:xfrm>
        </p:spPr>
        <p:txBody>
          <a:bodyPr/>
          <a:lstStyle/>
          <a:p>
            <a:r>
              <a:rPr lang="fr-FR" sz="3600" b="1" dirty="0"/>
              <a:t>	</a:t>
            </a:r>
            <a:r>
              <a:rPr lang="fr-FR" sz="3600" b="1" dirty="0">
                <a:solidFill>
                  <a:srgbClr val="696969"/>
                </a:solidFill>
              </a:rPr>
              <a:t>Devs</a:t>
            </a:r>
          </a:p>
          <a:p>
            <a:r>
              <a:rPr lang="en-US" sz="3600" b="1" dirty="0">
                <a:solidFill>
                  <a:srgbClr val="696969"/>
                </a:solidFill>
              </a:rPr>
              <a:t>	</a:t>
            </a:r>
            <a:r>
              <a:rPr lang="fr-FR" sz="3200" dirty="0">
                <a:solidFill>
                  <a:srgbClr val="696969"/>
                </a:solidFill>
              </a:rPr>
              <a:t>Développement</a:t>
            </a:r>
          </a:p>
          <a:p>
            <a:r>
              <a:rPr lang="fr-FR" sz="3200" dirty="0">
                <a:solidFill>
                  <a:srgbClr val="696969"/>
                </a:solidFill>
              </a:rPr>
              <a:t>	Création d’une image à partir d’un Dockerfile</a:t>
            </a:r>
          </a:p>
          <a:p>
            <a:r>
              <a:rPr lang="fr-FR" sz="3200" dirty="0">
                <a:solidFill>
                  <a:srgbClr val="696969"/>
                </a:solidFill>
              </a:rPr>
              <a:t>	Envoi de l’image dans un repository</a:t>
            </a:r>
          </a:p>
          <a:p>
            <a:pPr marL="742950" indent="-742950">
              <a:buAutoNum type="arabicPeriod"/>
            </a:pPr>
            <a:endParaRPr lang="fr-FR" sz="3600" dirty="0">
              <a:solidFill>
                <a:srgbClr val="696969"/>
              </a:solidFill>
            </a:endParaRPr>
          </a:p>
          <a:p>
            <a:r>
              <a:rPr lang="fr-FR" sz="3600" b="1" dirty="0">
                <a:solidFill>
                  <a:srgbClr val="696969"/>
                </a:solidFill>
              </a:rPr>
              <a:t>	Ops</a:t>
            </a:r>
          </a:p>
          <a:p>
            <a:r>
              <a:rPr lang="fr-FR" sz="3200" dirty="0">
                <a:solidFill>
                  <a:srgbClr val="696969"/>
                </a:solidFill>
              </a:rPr>
              <a:t>	Récupération de l’image depuis le repository</a:t>
            </a:r>
          </a:p>
          <a:p>
            <a:r>
              <a:rPr lang="fr-FR" sz="3200" dirty="0">
                <a:solidFill>
                  <a:srgbClr val="696969"/>
                </a:solidFill>
              </a:rPr>
              <a:t>	Exécution / Composition / Configuration (réseaux, volumes…)</a:t>
            </a:r>
          </a:p>
          <a:p>
            <a:r>
              <a:rPr lang="en-US" sz="3200" dirty="0">
                <a:solidFill>
                  <a:srgbClr val="696969"/>
                </a:solidFill>
              </a:rPr>
              <a:t>	</a:t>
            </a:r>
            <a:r>
              <a:rPr lang="fr-FR" sz="3200" dirty="0">
                <a:solidFill>
                  <a:srgbClr val="696969"/>
                </a:solidFill>
              </a:rPr>
              <a:t>Supervision</a:t>
            </a:r>
          </a:p>
        </p:txBody>
      </p:sp>
      <p:sp>
        <p:nvSpPr>
          <p:cNvPr id="6" name="Freeform 11"/>
          <p:cNvSpPr>
            <a:spLocks noChangeAspect="1" noEditPoints="1"/>
          </p:cNvSpPr>
          <p:nvPr/>
        </p:nvSpPr>
        <p:spPr bwMode="auto">
          <a:xfrm>
            <a:off x="744280" y="1348938"/>
            <a:ext cx="453109" cy="375050"/>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0072C6"/>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sz="2200" kern="0">
              <a:solidFill>
                <a:schemeClr val="accent1"/>
              </a:solidFill>
              <a:latin typeface="Segoe UI"/>
            </a:endParaRPr>
          </a:p>
        </p:txBody>
      </p:sp>
      <p:sp>
        <p:nvSpPr>
          <p:cNvPr id="7" name="Freeform 5"/>
          <p:cNvSpPr>
            <a:spLocks noEditPoints="1"/>
          </p:cNvSpPr>
          <p:nvPr/>
        </p:nvSpPr>
        <p:spPr bwMode="auto">
          <a:xfrm>
            <a:off x="744280" y="4258201"/>
            <a:ext cx="361635" cy="390369"/>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rgbClr val="0072C6"/>
          </a:solidFill>
          <a:ln>
            <a:noFill/>
          </a:ln>
        </p:spPr>
        <p:txBody>
          <a:bodyPr vert="horz" wrap="square" lIns="91427" tIns="45713" rIns="91427" bIns="45713" numCol="1" anchor="t" anchorCtr="0" compatLnSpc="1">
            <a:prstTxWarp prst="textNoShape">
              <a:avLst/>
            </a:prstTxWarp>
          </a:bodyPr>
          <a:lstStyle/>
          <a:p>
            <a:endParaRPr lang="en-US" sz="2000">
              <a:solidFill>
                <a:schemeClr val="accent1"/>
              </a:solidFill>
            </a:endParaRPr>
          </a:p>
        </p:txBody>
      </p:sp>
    </p:spTree>
    <p:extLst>
      <p:ext uri="{BB962C8B-B14F-4D97-AF65-F5344CB8AC3E}">
        <p14:creationId xmlns:p14="http://schemas.microsoft.com/office/powerpoint/2010/main" val="2433947289"/>
      </p:ext>
    </p:extLst>
  </p:cSld>
  <p:clrMapOvr>
    <a:masterClrMapping/>
  </p:clrMapOvr>
  <p:transition>
    <p:fade/>
  </p:transition>
</p:sld>
</file>

<file path=ppt/theme/theme1.xml><?xml version="1.0" encoding="utf-8"?>
<a:theme xmlns:a="http://schemas.openxmlformats.org/drawingml/2006/main" name="1_COLOR TEMPLATE">
  <a:themeElements>
    <a:clrScheme name="Custom 11">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6" ma:contentTypeDescription="A document content type used by Infopedia." ma:contentTypeScope="" ma:versionID="3850232f711ecbe80864655132b6b9b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dc677d1368a8e5b50b0ea4be09a90bbe"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DocumentDescription xmlns="230e9df3-be65-4c73-a93b-d1236ebd677e">Windows Containers overview. Learn more about how Windows Server Containers and Hyper-V Containers are bringing inovation and simplified DevOps to the Windows platform.</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Sue Hartford</DisplayName>
        <AccountId>3293</AccountId>
        <AccountType/>
      </UserInfo>
    </Owner>
    <PublishDate xmlns="230E9DF3-BE65-4C73-A93B-D1236EBD677E">2016-04-27T07:00:00+00:00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Windows Server and Management Marketing</TermName>
          <TermId xmlns="http://schemas.microsoft.com/office/infopath/2007/PartnerControls">ec7aef82-469a-47dc-9ac7-2821a36193b3</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Windows Server Domain</TermName>
          <TermId xmlns="http://schemas.microsoft.com/office/infopath/2007/PartnerControls">f7029b15-78c2-45c1-a268-42c7aadf8b14</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Windows Server</TermName>
          <TermId xmlns="http://schemas.microsoft.com/office/infopath/2007/PartnerControls">ca5543fc-6710-4f1f-bdee-81c42361029e</TermId>
        </TermInfo>
        <TermInfo xmlns="http://schemas.microsoft.com/office/infopath/2007/PartnerControls">
          <TermName xmlns="http://schemas.microsoft.com/office/infopath/2007/PartnerControls">Microsoft System Center</TermName>
          <TermId xmlns="http://schemas.microsoft.com/office/infopath/2007/PartnerControls">8eef0cfe-5421-493a-86c3-6e56c8018e93</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https://microsoft.sharepoint.com/sites/Infopedia_G01KC/Media/Thumbnails/G01KC-1-14359/containers.png</Url>
      <Description>/sites/Infopedia_G01KC/Media/Thumbnails/G01KC-1-14359/containers.png</Description>
    </Thumbnail1>
    <i0d941ee1e744ffea7aeee9924c91cbb xmlns="230e9df3-be65-4c73-a93b-d1236ebd677e">
      <Terms xmlns="http://schemas.microsoft.com/office/infopath/2007/PartnerControls"/>
    </i0d941ee1e744ffea7aeee9924c91cbb>
    <RoutingRuleDescription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14</Value>
      <Value>284</Value>
      <Value>351</Value>
      <Value>161</Value>
      <Value>279</Value>
      <Value>21</Value>
      <Value>92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G01KC-1-14359</GenericText2>
    <_dlc_DocId xmlns="230e9df3-be65-4c73-a93b-d1236ebd677e">G01KC-99682991-14360</_dlc_DocId>
    <_dlc_DocIdUrl xmlns="230e9df3-be65-4c73-a93b-d1236ebd677e">
      <Url>https://microsoft.sharepoint.com/sites/Infopedia_G01KC/_layouts/15/DocIdRedir.aspx?ID=G01KC-99682991-14360</Url>
      <Description>G01KC-99682991-14360</Description>
    </_dlc_DocIdUrl>
    <_ip_UnifiedCompliancePolicyUIAction xmlns="http://schemas.microsoft.com/sharepoint/v3" xsi:nil="true"/>
    <_ip_UnifiedCompliancePolicyProperties xmlns="http://schemas.microsoft.com/sharepoint/v3"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142254-FD37-4C7A-A167-1BD859CBA9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CA401C-26B7-40FC-8391-2A006C09893F}">
  <ds:schemaRefs>
    <ds:schemaRef ds:uri="http://schemas.microsoft.com/sharepoint/events"/>
  </ds:schemaRefs>
</ds:datastoreItem>
</file>

<file path=customXml/itemProps3.xml><?xml version="1.0" encoding="utf-8"?>
<ds:datastoreItem xmlns:ds="http://schemas.openxmlformats.org/officeDocument/2006/customXml" ds:itemID="{6DA54E30-1F92-49CC-9CB4-07FDD6ECB76B}">
  <ds:schemaRefs>
    <ds:schemaRef ds:uri="Microsoft.SharePoint.Taxonomy.ContentTypeSync"/>
  </ds:schemaRefs>
</ds:datastoreItem>
</file>

<file path=customXml/itemProps4.xml><?xml version="1.0" encoding="utf-8"?>
<ds:datastoreItem xmlns:ds="http://schemas.openxmlformats.org/officeDocument/2006/customXml" ds:itemID="{59C518A2-7B4A-471F-AAD8-D98541AFF943}">
  <ds:schemaRefs>
    <ds:schemaRef ds:uri="230e9df3-be65-4c73-a93b-d1236ebd677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schemas.microsoft.com/sharepoint/v3"/>
    <ds:schemaRef ds:uri="b3bc04a5-d503-43b1-b98c-a8cf663329d9"/>
    <ds:schemaRef ds:uri="http://purl.org/dc/dcmitype/"/>
    <ds:schemaRef ds:uri="230E9DF3-BE65-4C73-A93B-D1236EBD677E"/>
    <ds:schemaRef ds:uri="http://schemas.microsoft.com/office/2006/metadata/properties"/>
    <ds:schemaRef ds:uri="http://www.w3.org/XML/1998/namespace"/>
  </ds:schemaRefs>
</ds:datastoreItem>
</file>

<file path=customXml/itemProps5.xml><?xml version="1.0" encoding="utf-8"?>
<ds:datastoreItem xmlns:ds="http://schemas.openxmlformats.org/officeDocument/2006/customXml" ds:itemID="{2D696A3C-3843-4306-926E-25906C4404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810</Words>
  <Application>Microsoft Office PowerPoint</Application>
  <PresentationFormat>Personnalisé</PresentationFormat>
  <Paragraphs>260</Paragraphs>
  <Slides>31</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vt:lpstr>
      <vt:lpstr>Consolas</vt:lpstr>
      <vt:lpstr>Segoe UI</vt:lpstr>
      <vt:lpstr>Segoe UI Light</vt:lpstr>
      <vt:lpstr>Wingdings</vt:lpstr>
      <vt:lpstr>1_COLOR TEMPLATE</vt:lpstr>
      <vt:lpstr>Docker : Getting Started</vt:lpstr>
      <vt:lpstr>Les containers : pour quels usages ?</vt:lpstr>
      <vt:lpstr>Machine virtuelle  VS  Container</vt:lpstr>
      <vt:lpstr>Kernel, image, container</vt:lpstr>
      <vt:lpstr>Mots clés à retenir</vt:lpstr>
      <vt:lpstr>La brève histoire des containers</vt:lpstr>
      <vt:lpstr>Containers &amp; DevOps  Pourquoi DevOps &amp; containers sont intimement liés ?</vt:lpstr>
      <vt:lpstr>Une nouvelle unité de déploiement</vt:lpstr>
      <vt:lpstr>Interaction Devs-Ops avec Docker</vt:lpstr>
      <vt:lpstr>Cas concret : une application micro-services…</vt:lpstr>
      <vt:lpstr>Docker  Quels sont les outils que l’on utilise ?</vt:lpstr>
      <vt:lpstr>Docker</vt:lpstr>
      <vt:lpstr>Dockerfile</vt:lpstr>
      <vt:lpstr>Docker compose</vt:lpstr>
      <vt:lpstr>Docker-compose.yml</vt:lpstr>
      <vt:lpstr>Kubernetes</vt:lpstr>
      <vt:lpstr>Questions ?</vt:lpstr>
      <vt:lpstr>Présentation PowerPoint</vt:lpstr>
      <vt:lpstr>La révolution des containers</vt:lpstr>
      <vt:lpstr>Et Docker ?</vt:lpstr>
      <vt:lpstr>Containerd</vt:lpstr>
      <vt:lpstr>Les containers sous Windows</vt:lpstr>
      <vt:lpstr>Windows Server &amp; Hyper-V Containers</vt:lpstr>
      <vt:lpstr>Intégration avec Docker</vt:lpstr>
      <vt:lpstr>Hello Windows Containers !</vt:lpstr>
      <vt:lpstr>Les containers &amp; Microsoft Azure  Quelles options pour exécuter des containers dans Microsoft Azure ?</vt:lpstr>
      <vt:lpstr>Microsoft Azure &lt;3 Linux</vt:lpstr>
      <vt:lpstr>Microsoft Azure &lt;3 Containers</vt:lpstr>
      <vt:lpstr>Quelles options ?</vt:lpstr>
      <vt:lpstr>Les containers &amp; Microsoft Azure</vt:lpstr>
      <vt:lpstr>A chaque tâche son outil / Framework</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Containers</dc:title>
  <dc:creator/>
  <cp:keywords/>
  <cp:lastModifiedBy/>
  <cp:revision>1</cp:revision>
  <dcterms:created xsi:type="dcterms:W3CDTF">2014-10-24T22:32:57Z</dcterms:created>
  <dcterms:modified xsi:type="dcterms:W3CDTF">2019-04-22T19:57:39Z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14;#customer ready|8986c41d-21c5-4f8f-8a12-ea4625b46858</vt:lpwstr>
  </property>
  <property fmtid="{D5CDD505-2E9C-101B-9397-08002B2CF9AE}" pid="7" name="ItemType">
    <vt:lpwstr>16;#customer presentations|18e9ae94-e321-4eea-82d2-ad5b2f470f3c;#351;#feedback requests|00ce1828-98a3-430e-af54-eda270e1be04</vt:lpwstr>
  </property>
  <property fmtid="{D5CDD505-2E9C-101B-9397-08002B2CF9AE}" pid="8" name="ContentTypeId">
    <vt:lpwstr>0x0101000E4CB7077FEE4FF7AE86D4A500EEC7800300F96E2758736AEF45AFCE0C190C2A9DEC00CC074746C0EF6D439A06F1AAD31A3C2B</vt:lpwstr>
  </property>
  <property fmtid="{D5CDD505-2E9C-101B-9397-08002B2CF9AE}" pid="9" name="bc28b5f076654a3b96073bbbebfeb8c9">
    <vt:lpwstr/>
  </property>
  <property fmtid="{D5CDD505-2E9C-101B-9397-08002B2CF9AE}" pid="10" name="Industries">
    <vt:lpwstr/>
  </property>
  <property fmtid="{D5CDD505-2E9C-101B-9397-08002B2CF9AE}" pid="11" name="Roles">
    <vt:lpwstr/>
  </property>
  <property fmtid="{D5CDD505-2E9C-101B-9397-08002B2CF9AE}" pid="12" name="MSProducts">
    <vt:lpwstr/>
  </property>
  <property fmtid="{D5CDD505-2E9C-101B-9397-08002B2CF9AE}" pid="13" name="j4d667fb28274e85b2214f6e751c8d1f">
    <vt:lpwstr/>
  </property>
  <property fmtid="{D5CDD505-2E9C-101B-9397-08002B2CF9AE}" pid="14" name="Competitors">
    <vt:lpwstr/>
  </property>
  <property fmtid="{D5CDD505-2E9C-101B-9397-08002B2CF9AE}" pid="15" name="SMSGDomain">
    <vt:lpwstr>21;#Cloud and Enterprise|adc2fe87-c79a-4ded-a449-3f86b954069d;#279;#Windows Server Domain|f7029b15-78c2-45c1-a268-42c7aadf8b14</vt:lpwstr>
  </property>
  <property fmtid="{D5CDD505-2E9C-101B-9397-08002B2CF9AE}" pid="16" name="ItemRetentionFormula">
    <vt:lpwstr/>
  </property>
  <property fmtid="{D5CDD505-2E9C-101B-9397-08002B2CF9AE}" pid="17" name="m6d26e40ac264097a006193f92232ece">
    <vt:lpwstr/>
  </property>
  <property fmtid="{D5CDD505-2E9C-101B-9397-08002B2CF9AE}" pid="18" name="BusinessArchitecture">
    <vt:lpwstr/>
  </property>
  <property fmtid="{D5CDD505-2E9C-101B-9397-08002B2CF9AE}" pid="19" name="SMSGTags">
    <vt:lpwstr/>
  </property>
  <property fmtid="{D5CDD505-2E9C-101B-9397-08002B2CF9AE}" pid="20" name="j031aa32f4154c8c9a646efae715ebde">
    <vt:lpwstr/>
  </property>
  <property fmtid="{D5CDD505-2E9C-101B-9397-08002B2CF9AE}" pid="21" name="Products">
    <vt:lpwstr>161;#Windows Server|ca5543fc-6710-4f1f-bdee-81c42361029e;#92;#Microsoft System Center|8eef0cfe-5421-493a-86c3-6e56c8018e93</vt:lpwstr>
  </property>
  <property fmtid="{D5CDD505-2E9C-101B-9397-08002B2CF9AE}" pid="22" name="_dlc_DocIdItemGuid">
    <vt:lpwstr>15922948-3f7a-4035-92c6-dbdb500d11a3</vt:lpwstr>
  </property>
  <property fmtid="{D5CDD505-2E9C-101B-9397-08002B2CF9AE}" pid="23" name="EnterpriseDomainTags">
    <vt:lpwstr/>
  </property>
  <property fmtid="{D5CDD505-2E9C-101B-9397-08002B2CF9AE}" pid="24" name="l311460e3fdf46688abc31ddb7bdc05a">
    <vt:lpwstr/>
  </property>
  <property fmtid="{D5CDD505-2E9C-101B-9397-08002B2CF9AE}" pid="25" name="Partners">
    <vt:lpwstr/>
  </property>
  <property fmtid="{D5CDD505-2E9C-101B-9397-08002B2CF9AE}" pid="26" name="ActivitiesAndPrograms">
    <vt:lpwstr/>
  </property>
  <property fmtid="{D5CDD505-2E9C-101B-9397-08002B2CF9AE}" pid="27" name="Segments">
    <vt:lpwstr/>
  </property>
  <property fmtid="{D5CDD505-2E9C-101B-9397-08002B2CF9AE}" pid="28" name="la4444b61d19467597d63190b69ac227">
    <vt:lpwstr/>
  </property>
  <property fmtid="{D5CDD505-2E9C-101B-9397-08002B2CF9AE}" pid="29" name="WorkflowChangePath">
    <vt:lpwstr>e929cdc8-ef5a-4aed-ad88-a2076c847023,5;e929cdc8-ef5a-4aed-ad88-a2076c847023,5;e929cdc8-ef5a-4aed-ad88-a2076c847023,5;e929cdc8-ef5a-4aed-ad88-a2076c847023,5;e929cdc8-ef5a-4aed-ad88-a2076c847023,11;e929cdc8-ef5a-4aed-ad88-a2076c847023,14;e929cdc8-ef5a-4aed-</vt:lpwstr>
  </property>
  <property fmtid="{D5CDD505-2E9C-101B-9397-08002B2CF9AE}" pid="30" name="Topics">
    <vt:lpwstr/>
  </property>
  <property fmtid="{D5CDD505-2E9C-101B-9397-08002B2CF9AE}" pid="31" name="Groups">
    <vt:lpwstr>284;#Windows Server and Management Marketing|ec7aef82-469a-47dc-9ac7-2821a36193b3</vt:lpwstr>
  </property>
  <property fmtid="{D5CDD505-2E9C-101B-9397-08002B2CF9AE}" pid="32" name="MSProductsTaxHTField0">
    <vt:lpwstr/>
  </property>
  <property fmtid="{D5CDD505-2E9C-101B-9397-08002B2CF9AE}" pid="33" name="_docset_NoMedatataSyncRequired">
    <vt:lpwstr>False</vt:lpwstr>
  </property>
  <property fmtid="{D5CDD505-2E9C-101B-9397-08002B2CF9AE}" pid="34" name="Languages">
    <vt:lpwstr/>
  </property>
  <property fmtid="{D5CDD505-2E9C-101B-9397-08002B2CF9AE}" pid="35" name="messageframeworktype">
    <vt:lpwstr/>
  </property>
  <property fmtid="{D5CDD505-2E9C-101B-9397-08002B2CF9AE}" pid="36" name="MSLanguage">
    <vt:lpwstr/>
  </property>
  <property fmtid="{D5CDD505-2E9C-101B-9397-08002B2CF9AE}" pid="37" name="cb7870d3641f4a52807a63577a9c1b08">
    <vt:lpwstr/>
  </property>
  <property fmtid="{D5CDD505-2E9C-101B-9397-08002B2CF9AE}" pid="38" name="TechnicalLevel">
    <vt:lpwstr/>
  </property>
  <property fmtid="{D5CDD505-2E9C-101B-9397-08002B2CF9AE}" pid="39" name="Audiences">
    <vt:lpwstr/>
  </property>
  <property fmtid="{D5CDD505-2E9C-101B-9397-08002B2CF9AE}" pid="40" name="LearningOrganization">
    <vt:lpwstr/>
  </property>
  <property fmtid="{D5CDD505-2E9C-101B-9397-08002B2CF9AE}" pid="41" name="EmployeeRole">
    <vt:lpwstr/>
  </property>
  <property fmtid="{D5CDD505-2E9C-101B-9397-08002B2CF9AE}" pid="42" name="LearningDeliveryMethod">
    <vt:lpwstr/>
  </property>
  <property fmtid="{D5CDD505-2E9C-101B-9397-08002B2CF9AE}" pid="43" name="SalesGeography">
    <vt:lpwstr/>
  </property>
  <property fmtid="{D5CDD505-2E9C-101B-9397-08002B2CF9AE}" pid="44" name="of67e5d4b76f4a9db8769983fda9cec0">
    <vt:lpwstr/>
  </property>
  <property fmtid="{D5CDD505-2E9C-101B-9397-08002B2CF9AE}" pid="45" name="NewsType">
    <vt:lpwstr/>
  </property>
  <property fmtid="{D5CDD505-2E9C-101B-9397-08002B2CF9AE}" pid="46" name="ga0c0bf70a6644469c61b3efa7025301">
    <vt:lpwstr/>
  </property>
  <property fmtid="{D5CDD505-2E9C-101B-9397-08002B2CF9AE}" pid="47" name="ExperienceContentType">
    <vt:lpwstr/>
  </property>
  <property fmtid="{D5CDD505-2E9C-101B-9397-08002B2CF9AE}" pid="48" name="l6f004f21209409da86a713c0f24627d">
    <vt:lpwstr/>
  </property>
  <property fmtid="{D5CDD505-2E9C-101B-9397-08002B2CF9AE}" pid="49" name="e8080b0481964c759b2c36ae49591b31">
    <vt:lpwstr/>
  </property>
  <property fmtid="{D5CDD505-2E9C-101B-9397-08002B2CF9AE}" pid="50" name="ldac8aee9d1f469e8cd8c3f8d6a615f2">
    <vt:lpwstr/>
  </property>
  <property fmtid="{D5CDD505-2E9C-101B-9397-08002B2CF9AE}" pid="51" name="NewsTopic">
    <vt:lpwstr/>
  </property>
  <property fmtid="{D5CDD505-2E9C-101B-9397-08002B2CF9AE}" pid="52" name="SharedWithUsers">
    <vt:lpwstr>19220;#Aniruddha Deswandikar;#17113;#Ninad Doshi</vt:lpwstr>
  </property>
  <property fmtid="{D5CDD505-2E9C-101B-9397-08002B2CF9AE}" pid="53" name="NewsSource">
    <vt:lpwstr/>
  </property>
  <property fmtid="{D5CDD505-2E9C-101B-9397-08002B2CF9AE}" pid="54" name="MSPhysicalGeography">
    <vt:lpwstr/>
  </property>
  <property fmtid="{D5CDD505-2E9C-101B-9397-08002B2CF9AE}" pid="55" name="j3562c58ee414e028925bc902cfc01a1">
    <vt:lpwstr/>
  </property>
</Properties>
</file>